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1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1" r:id="rId12"/>
    <p:sldId id="285" r:id="rId13"/>
    <p:sldId id="284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7ECEF-2E90-4CE4-8913-CBADA4FD307B}" type="datetimeFigureOut">
              <a:rPr lang="fi-FI" smtClean="0"/>
              <a:t>26.9.2016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8AB29-CBA9-4487-B3AF-BD62184125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4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7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209" indent="-23892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6065" indent="-23892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3921" indent="-23892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61777" indent="-238929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2D25D9-A71B-40A5-B34A-F515B2B37AF2}" type="slidenum">
              <a:rPr lang="fi-FI" smtClean="0">
                <a:solidFill>
                  <a:prstClr val="black"/>
                </a:solidFill>
              </a:rPr>
              <a:pPr eaLnBrk="1" hangingPunct="1"/>
              <a:t>2</a:t>
            </a:fld>
            <a:endParaRPr lang="fi-FI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Huomautuste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Uusi</a:t>
            </a:r>
            <a:r>
              <a:rPr lang="fi-FI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laki toiveissa saada voimaan vuoden 2017 alusta.</a:t>
            </a:r>
            <a:endParaRPr lang="fi-FI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Uuden organisaation valmistelut nykyisen Kansallisarkiston organisaation pohjalta ovat täydessä käynnissä. Kansallisarkistolla olisi toimipaikka Helsingissä, Saamelaisarkisto Inarissa ja maakunta-arkistoista tulisi Kansallisarkiston toimipaikkoja.</a:t>
            </a:r>
          </a:p>
          <a:p>
            <a:endParaRPr lang="fi-FI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dirty="0" smtClean="0"/>
              <a:t>Toimintamme suurin muutos, eli </a:t>
            </a:r>
            <a:r>
              <a:rPr lang="fi-FI" dirty="0" err="1" smtClean="0"/>
              <a:t>digitalisaatio</a:t>
            </a:r>
            <a:r>
              <a:rPr lang="fi-FI" dirty="0" smtClean="0"/>
              <a:t>, on jatkunut jo pitkään ja vahvistuu entisestään, ja siihen verrattuna organisaation muuttaminen on pieni harjoitus.</a:t>
            </a:r>
          </a:p>
          <a:p>
            <a:endParaRPr lang="fi-FI" dirty="0" smtClean="0"/>
          </a:p>
          <a:p>
            <a:r>
              <a:rPr lang="fi-FI" dirty="0" smtClean="0"/>
              <a:t>Digitointi on eri asia kuin syntysähköisen aineiston sähköinen säilyttäminen. Laatukriteereitä valmistellaan kansainvälistä vertailua hyödyntäen. </a:t>
            </a:r>
            <a:endParaRPr lang="fi-FI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Suomi on tietoon ja sen hyödyntämiseen perustuva yhteiskunta. </a:t>
            </a:r>
          </a:p>
          <a:p>
            <a:r>
              <a:rPr lang="fi-FI" dirty="0" smtClean="0"/>
              <a:t>Sipilän hallitusohjelma</a:t>
            </a:r>
            <a:r>
              <a:rPr lang="fi-FI" baseline="0" dirty="0" smtClean="0"/>
              <a:t> ”Ratkaisujen Suomi”: 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samaa tietoa kysytään julkisen hallinnon asiakkailta vain kerran. 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JHS176,</a:t>
            </a:r>
            <a:r>
              <a:rPr lang="fi-FI" baseline="0" dirty="0" smtClean="0"/>
              <a:t> julkishallinnon suositus, jonka ajateltiin uudistavan ja korvaavan SÄHKE2. Työ keskeytettiin, kun SÄHKE2 sai jatkoaikaa.</a:t>
            </a:r>
          </a:p>
          <a:p>
            <a:endParaRPr lang="fi-FI" baseline="0" dirty="0" smtClean="0"/>
          </a:p>
          <a:p>
            <a:r>
              <a:rPr lang="fi-FI" baseline="0" dirty="0" smtClean="0"/>
              <a:t>VM tullee muodostamaan työryhmän, joka lähtee pohtimaan tiedonhallintaa koskevan lainsäädännön kokonaisuudistusta (arkistolaki, tietohallintolaki, julkisuuslaki…). Toiveena olisi, että uusi lainsäädäntö mahdollistaisi tiedonhallintaa (myös asiakirjahallintoa) koskevien asetusten antamisen -&gt; voitaisiin viimein korvata SÄHKE2.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18303-6069-954D-8602-FEFE537A8D3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Arkistolaitos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132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982026"/>
            <a:ext cx="3429000" cy="68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984539" y="-298738"/>
            <a:ext cx="545524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2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132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34680"/>
            <a:ext cx="424296" cy="8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1323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1435100"/>
            <a:ext cx="5086349" cy="4430713"/>
          </a:xfrm>
        </p:spPr>
        <p:txBody>
          <a:bodyPr/>
          <a:lstStyle>
            <a:lvl1pPr>
              <a:defRPr sz="3200">
                <a:solidFill>
                  <a:srgbClr val="313231"/>
                </a:solidFill>
              </a:defRPr>
            </a:lvl1pPr>
            <a:lvl2pPr>
              <a:defRPr sz="2800">
                <a:solidFill>
                  <a:srgbClr val="313231"/>
                </a:solidFill>
              </a:defRPr>
            </a:lvl2pPr>
            <a:lvl3pPr>
              <a:defRPr sz="2400">
                <a:solidFill>
                  <a:srgbClr val="313231"/>
                </a:solidFill>
              </a:defRPr>
            </a:lvl3pPr>
            <a:lvl4pPr>
              <a:defRPr sz="2000">
                <a:solidFill>
                  <a:srgbClr val="313231"/>
                </a:solidFill>
              </a:defRPr>
            </a:lvl4pPr>
            <a:lvl5pPr>
              <a:defRPr sz="2000">
                <a:solidFill>
                  <a:srgbClr val="31323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24152"/>
            <a:ext cx="3008313" cy="3141660"/>
          </a:xfrm>
        </p:spPr>
        <p:txBody>
          <a:bodyPr/>
          <a:lstStyle>
            <a:lvl1pPr marL="0" indent="0">
              <a:buNone/>
              <a:defRPr sz="1400">
                <a:solidFill>
                  <a:srgbClr val="31323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3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32313"/>
            <a:ext cx="5486400" cy="571499"/>
          </a:xfrm>
        </p:spPr>
        <p:txBody>
          <a:bodyPr anchor="b"/>
          <a:lstStyle>
            <a:lvl1pPr algn="l">
              <a:defRPr sz="2000" b="1">
                <a:solidFill>
                  <a:srgbClr val="31323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4278"/>
            <a:ext cx="5486400" cy="32010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30814"/>
            <a:ext cx="5486400" cy="631821"/>
          </a:xfrm>
        </p:spPr>
        <p:txBody>
          <a:bodyPr/>
          <a:lstStyle>
            <a:lvl1pPr marL="0" indent="0">
              <a:buNone/>
              <a:defRPr sz="1400">
                <a:solidFill>
                  <a:srgbClr val="31323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15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7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1"/>
            <a:ext cx="8229600" cy="3798884"/>
          </a:xfrm>
        </p:spPr>
        <p:txBody>
          <a:bodyPr vert="eaVert"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9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31292"/>
            <a:ext cx="2057400" cy="4731343"/>
          </a:xfrm>
        </p:spPr>
        <p:txBody>
          <a:bodyPr vert="eaVert"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31292"/>
            <a:ext cx="6019800" cy="4731343"/>
          </a:xfrm>
        </p:spPr>
        <p:txBody>
          <a:bodyPr vert="eaVert"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1625600"/>
            <a:ext cx="7645400" cy="3929063"/>
          </a:xfrm>
          <a:prstGeom prst="rect">
            <a:avLst/>
          </a:prstGeom>
        </p:spPr>
        <p:txBody>
          <a:bodyPr/>
          <a:lstStyle>
            <a:lvl1pPr marL="0">
              <a:buClr>
                <a:srgbClr val="5297B0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1pPr>
            <a:lvl2pPr marL="831600">
              <a:buClr>
                <a:srgbClr val="5297B0"/>
              </a:buClr>
              <a:buFont typeface="Arial"/>
              <a:buChar char="•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2pPr>
            <a:lvl3pPr marL="1324800">
              <a:buClr>
                <a:srgbClr val="5297B0"/>
              </a:buClr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1400" y="698500"/>
            <a:ext cx="76454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5297B0"/>
                </a:solidFill>
                <a:latin typeface="Helvetica 75 Bold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5833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8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3798883"/>
          </a:xfrm>
        </p:spPr>
        <p:txBody>
          <a:bodyPr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49"/>
            <a:ext cx="8229600" cy="4814886"/>
          </a:xfrm>
        </p:spPr>
        <p:txBody>
          <a:bodyPr/>
          <a:lstStyle>
            <a:lvl1pPr>
              <a:defRPr>
                <a:solidFill>
                  <a:srgbClr val="313231"/>
                </a:solidFill>
              </a:defRPr>
            </a:lvl1pPr>
            <a:lvl2pPr>
              <a:defRPr>
                <a:solidFill>
                  <a:srgbClr val="313231"/>
                </a:solidFill>
              </a:defRPr>
            </a:lvl2pPr>
            <a:lvl3pPr>
              <a:defRPr>
                <a:solidFill>
                  <a:srgbClr val="313231"/>
                </a:solidFill>
              </a:defRPr>
            </a:lvl3pPr>
            <a:lvl4pPr>
              <a:defRPr>
                <a:solidFill>
                  <a:srgbClr val="313231"/>
                </a:solidFill>
              </a:defRPr>
            </a:lvl4pPr>
            <a:lvl5pPr>
              <a:defRPr>
                <a:solidFill>
                  <a:srgbClr val="313231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1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132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7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3751"/>
            <a:ext cx="4038600" cy="3798884"/>
          </a:xfrm>
        </p:spPr>
        <p:txBody>
          <a:bodyPr/>
          <a:lstStyle>
            <a:lvl1pPr>
              <a:defRPr sz="2800">
                <a:solidFill>
                  <a:srgbClr val="313231"/>
                </a:solidFill>
              </a:defRPr>
            </a:lvl1pPr>
            <a:lvl2pPr>
              <a:defRPr sz="2400">
                <a:solidFill>
                  <a:srgbClr val="313231"/>
                </a:solidFill>
              </a:defRPr>
            </a:lvl2pPr>
            <a:lvl3pPr>
              <a:defRPr sz="2000">
                <a:solidFill>
                  <a:srgbClr val="313231"/>
                </a:solidFill>
              </a:defRPr>
            </a:lvl3pPr>
            <a:lvl4pPr>
              <a:defRPr sz="1800">
                <a:solidFill>
                  <a:srgbClr val="313231"/>
                </a:solidFill>
              </a:defRPr>
            </a:lvl4pPr>
            <a:lvl5pPr>
              <a:defRPr sz="1800">
                <a:solidFill>
                  <a:srgbClr val="3132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3751"/>
            <a:ext cx="4038600" cy="3798884"/>
          </a:xfrm>
        </p:spPr>
        <p:txBody>
          <a:bodyPr/>
          <a:lstStyle>
            <a:lvl1pPr>
              <a:defRPr sz="2800">
                <a:solidFill>
                  <a:srgbClr val="313231"/>
                </a:solidFill>
              </a:defRPr>
            </a:lvl1pPr>
            <a:lvl2pPr>
              <a:defRPr sz="2400">
                <a:solidFill>
                  <a:srgbClr val="313231"/>
                </a:solidFill>
              </a:defRPr>
            </a:lvl2pPr>
            <a:lvl3pPr>
              <a:defRPr sz="2000">
                <a:solidFill>
                  <a:srgbClr val="313231"/>
                </a:solidFill>
              </a:defRPr>
            </a:lvl3pPr>
            <a:lvl4pPr>
              <a:defRPr sz="1800">
                <a:solidFill>
                  <a:srgbClr val="313231"/>
                </a:solidFill>
              </a:defRPr>
            </a:lvl4pPr>
            <a:lvl5pPr>
              <a:defRPr sz="1800">
                <a:solidFill>
                  <a:srgbClr val="3132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3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47"/>
            <a:ext cx="4038600" cy="4814888"/>
          </a:xfrm>
        </p:spPr>
        <p:txBody>
          <a:bodyPr/>
          <a:lstStyle>
            <a:lvl1pPr>
              <a:defRPr sz="2800">
                <a:solidFill>
                  <a:srgbClr val="313231"/>
                </a:solidFill>
              </a:defRPr>
            </a:lvl1pPr>
            <a:lvl2pPr>
              <a:defRPr sz="2400">
                <a:solidFill>
                  <a:srgbClr val="313231"/>
                </a:solidFill>
              </a:defRPr>
            </a:lvl2pPr>
            <a:lvl3pPr>
              <a:defRPr sz="2000">
                <a:solidFill>
                  <a:srgbClr val="313231"/>
                </a:solidFill>
              </a:defRPr>
            </a:lvl3pPr>
            <a:lvl4pPr>
              <a:defRPr sz="1800">
                <a:solidFill>
                  <a:srgbClr val="313231"/>
                </a:solidFill>
              </a:defRPr>
            </a:lvl4pPr>
            <a:lvl5pPr>
              <a:defRPr sz="1800">
                <a:solidFill>
                  <a:srgbClr val="3132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47"/>
            <a:ext cx="4038600" cy="4814888"/>
          </a:xfrm>
        </p:spPr>
        <p:txBody>
          <a:bodyPr/>
          <a:lstStyle>
            <a:lvl1pPr>
              <a:defRPr sz="2800">
                <a:solidFill>
                  <a:srgbClr val="313231"/>
                </a:solidFill>
              </a:defRPr>
            </a:lvl1pPr>
            <a:lvl2pPr>
              <a:defRPr sz="2400">
                <a:solidFill>
                  <a:srgbClr val="313231"/>
                </a:solidFill>
              </a:defRPr>
            </a:lvl2pPr>
            <a:lvl3pPr>
              <a:defRPr sz="2000">
                <a:solidFill>
                  <a:srgbClr val="313231"/>
                </a:solidFill>
              </a:defRPr>
            </a:lvl3pPr>
            <a:lvl4pPr>
              <a:defRPr sz="1800">
                <a:solidFill>
                  <a:srgbClr val="313231"/>
                </a:solidFill>
              </a:defRPr>
            </a:lvl4pPr>
            <a:lvl5pPr>
              <a:defRPr sz="1800">
                <a:solidFill>
                  <a:srgbClr val="31323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8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3277"/>
            <a:ext cx="4040188" cy="4841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1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4464"/>
            <a:ext cx="4040188" cy="3178172"/>
          </a:xfrm>
        </p:spPr>
        <p:txBody>
          <a:bodyPr/>
          <a:lstStyle>
            <a:lvl1pPr>
              <a:defRPr sz="2400">
                <a:solidFill>
                  <a:srgbClr val="313231"/>
                </a:solidFill>
              </a:defRPr>
            </a:lvl1pPr>
            <a:lvl2pPr>
              <a:defRPr sz="2000">
                <a:solidFill>
                  <a:srgbClr val="313231"/>
                </a:solidFill>
              </a:defRPr>
            </a:lvl2pPr>
            <a:lvl3pPr>
              <a:defRPr sz="1800">
                <a:solidFill>
                  <a:srgbClr val="313231"/>
                </a:solidFill>
              </a:defRPr>
            </a:lvl3pPr>
            <a:lvl4pPr>
              <a:defRPr sz="1600">
                <a:solidFill>
                  <a:srgbClr val="313231"/>
                </a:solidFill>
              </a:defRPr>
            </a:lvl4pPr>
            <a:lvl5pPr>
              <a:defRPr sz="1600">
                <a:solidFill>
                  <a:srgbClr val="31323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3277"/>
            <a:ext cx="4041775" cy="4841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132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84464"/>
            <a:ext cx="4041775" cy="3178172"/>
          </a:xfrm>
        </p:spPr>
        <p:txBody>
          <a:bodyPr/>
          <a:lstStyle>
            <a:lvl1pPr>
              <a:defRPr sz="2400">
                <a:solidFill>
                  <a:srgbClr val="313231"/>
                </a:solidFill>
              </a:defRPr>
            </a:lvl1pPr>
            <a:lvl2pPr>
              <a:defRPr sz="2000">
                <a:solidFill>
                  <a:srgbClr val="313231"/>
                </a:solidFill>
              </a:defRPr>
            </a:lvl2pPr>
            <a:lvl3pPr>
              <a:defRPr sz="1800">
                <a:solidFill>
                  <a:srgbClr val="313231"/>
                </a:solidFill>
              </a:defRPr>
            </a:lvl3pPr>
            <a:lvl4pPr>
              <a:defRPr sz="1600">
                <a:solidFill>
                  <a:srgbClr val="313231"/>
                </a:solidFill>
              </a:defRPr>
            </a:lvl4pPr>
            <a:lvl5pPr>
              <a:defRPr sz="1600">
                <a:solidFill>
                  <a:srgbClr val="31323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8"/>
            <a:ext cx="8229600" cy="889001"/>
          </a:xfrm>
        </p:spPr>
        <p:txBody>
          <a:bodyPr/>
          <a:lstStyle>
            <a:lvl1pPr>
              <a:defRPr b="1">
                <a:solidFill>
                  <a:srgbClr val="3A0F2A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47747"/>
            <a:ext cx="424296" cy="88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8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260889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2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7747"/>
            <a:ext cx="8229600" cy="88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3750"/>
            <a:ext cx="8229600" cy="3798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896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3.2.2016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896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Arkistolaitos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896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0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3A0F2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1323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1323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1323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1323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1323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kisto.fi/sv/tjanster/normit-ja-seulontapaeaetoekset/maeaeraeykset-2/saehke2-maeaeraeys-2009-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veli-matti.pussinen@arkisto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kisto.fi/sv/arkivverket/strategi-20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kisto.fi/uploads/Arkistolaitos/Teht%C3%A4v%C3%A4t%20ja%20toiminta/Seulonta/SEULONTASTRATEGIA-17-12-2012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7" name="Title 7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v-FI" sz="4000" dirty="0"/>
              <a:t>Bevarande </a:t>
            </a:r>
            <a:r>
              <a:rPr lang="sv-FI" sz="4000" dirty="0" smtClean="0"/>
              <a:t>och gallring i Finland 2016</a:t>
            </a:r>
            <a:endParaRPr lang="en-US" sz="4000" dirty="0"/>
          </a:p>
        </p:txBody>
      </p:sp>
      <p:sp>
        <p:nvSpPr>
          <p:cNvPr id="78" name="Subtitle 7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12768" cy="199107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26.9.2016</a:t>
            </a:r>
          </a:p>
          <a:p>
            <a:pPr algn="l"/>
            <a:r>
              <a:rPr lang="en-US" sz="2200" dirty="0" smtClean="0"/>
              <a:t>Veli-Matti Pussinen</a:t>
            </a:r>
          </a:p>
          <a:p>
            <a:pPr algn="l"/>
            <a:r>
              <a:rPr lang="en-US" sz="2000" dirty="0" err="1" smtClean="0"/>
              <a:t>Direktör</a:t>
            </a:r>
            <a:r>
              <a:rPr lang="en-US" sz="2000" dirty="0" smtClean="0"/>
              <a:t> </a:t>
            </a:r>
            <a:r>
              <a:rPr lang="en-US" sz="2000" dirty="0" err="1" smtClean="0"/>
              <a:t>för</a:t>
            </a:r>
            <a:r>
              <a:rPr lang="en-US" sz="2000" dirty="0" smtClean="0"/>
              <a:t> </a:t>
            </a:r>
            <a:r>
              <a:rPr lang="en-US" sz="2000" dirty="0" err="1" smtClean="0"/>
              <a:t>Åbo</a:t>
            </a:r>
            <a:r>
              <a:rPr lang="en-US" sz="2000" dirty="0" smtClean="0"/>
              <a:t> </a:t>
            </a:r>
            <a:r>
              <a:rPr lang="en-US" sz="2000" dirty="0" err="1" smtClean="0"/>
              <a:t>landsarkiv</a:t>
            </a:r>
            <a:endParaRPr lang="en-US" sz="2000" dirty="0" smtClean="0"/>
          </a:p>
          <a:p>
            <a:pPr algn="l"/>
            <a:r>
              <a:rPr lang="en-US" sz="2000" dirty="0" err="1" smtClean="0"/>
              <a:t>Direktör</a:t>
            </a:r>
            <a:r>
              <a:rPr lang="en-US" sz="2000" dirty="0" smtClean="0"/>
              <a:t>, norm- </a:t>
            </a:r>
            <a:r>
              <a:rPr lang="en-US" sz="2000" dirty="0" err="1" smtClean="0"/>
              <a:t>och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informationsstyrning</a:t>
            </a:r>
            <a:r>
              <a:rPr lang="en-US" sz="2000" dirty="0" smtClean="0"/>
              <a:t>, </a:t>
            </a:r>
            <a:r>
              <a:rPr lang="en-US" sz="2000" dirty="0" err="1" smtClean="0"/>
              <a:t>Riksarkivet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38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Gallringsbeslut</a:t>
            </a:r>
            <a:r>
              <a:rPr lang="fi-FI" dirty="0" smtClean="0"/>
              <a:t> </a:t>
            </a:r>
            <a:r>
              <a:rPr lang="fi-FI" dirty="0" err="1" smtClean="0"/>
              <a:t>år</a:t>
            </a:r>
            <a:r>
              <a:rPr lang="fi-FI" dirty="0" smtClean="0"/>
              <a:t> 2015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4101553"/>
          </a:xfrm>
        </p:spPr>
        <p:txBody>
          <a:bodyPr>
            <a:normAutofit lnSpcReduction="10000"/>
          </a:bodyPr>
          <a:lstStyle/>
          <a:p>
            <a:r>
              <a:rPr lang="fi-FI" sz="2000" dirty="0" err="1"/>
              <a:t>Arkivverket</a:t>
            </a:r>
            <a:r>
              <a:rPr lang="fi-FI" sz="2000" dirty="0"/>
              <a:t> </a:t>
            </a:r>
            <a:r>
              <a:rPr lang="fi-FI" sz="2000" dirty="0" err="1"/>
              <a:t>fattade</a:t>
            </a:r>
            <a:r>
              <a:rPr lang="fi-FI" sz="2000" dirty="0"/>
              <a:t> </a:t>
            </a:r>
            <a:r>
              <a:rPr lang="fi-FI" sz="2000" dirty="0" err="1"/>
              <a:t>år</a:t>
            </a:r>
            <a:r>
              <a:rPr lang="fi-FI" sz="2000" dirty="0"/>
              <a:t> 2015 </a:t>
            </a:r>
            <a:r>
              <a:rPr lang="fi-FI" sz="2000" b="1" dirty="0"/>
              <a:t>65</a:t>
            </a:r>
            <a:r>
              <a:rPr lang="fi-FI" sz="2000" dirty="0"/>
              <a:t> </a:t>
            </a:r>
            <a:r>
              <a:rPr lang="fi-FI" sz="2000" dirty="0" err="1"/>
              <a:t>beslut</a:t>
            </a:r>
            <a:r>
              <a:rPr lang="fi-FI" sz="2000" dirty="0"/>
              <a:t> </a:t>
            </a:r>
            <a:r>
              <a:rPr lang="fi-FI" sz="2000" dirty="0" err="1"/>
              <a:t>om</a:t>
            </a:r>
            <a:r>
              <a:rPr lang="fi-FI" sz="2000" dirty="0"/>
              <a:t> </a:t>
            </a:r>
            <a:r>
              <a:rPr lang="fi-FI" sz="2000" dirty="0" err="1"/>
              <a:t>varaktig</a:t>
            </a:r>
            <a:r>
              <a:rPr lang="fi-FI" sz="2000" dirty="0"/>
              <a:t> </a:t>
            </a:r>
            <a:r>
              <a:rPr lang="fi-FI" sz="2000" dirty="0" err="1"/>
              <a:t>förvaring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förvaringsform</a:t>
            </a:r>
            <a:r>
              <a:rPr lang="fi-FI" sz="2000" dirty="0"/>
              <a:t> av </a:t>
            </a:r>
            <a:r>
              <a:rPr lang="fi-FI" sz="2000" dirty="0" err="1"/>
              <a:t>myndigheternas</a:t>
            </a:r>
            <a:r>
              <a:rPr lang="fi-FI" sz="2000" dirty="0"/>
              <a:t> </a:t>
            </a:r>
            <a:r>
              <a:rPr lang="fi-FI" sz="2000" dirty="0" err="1"/>
              <a:t>handlingar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 smtClean="0"/>
              <a:t>information</a:t>
            </a:r>
            <a:r>
              <a:rPr lang="fi-FI" sz="2000" dirty="0" smtClean="0"/>
              <a:t> (</a:t>
            </a:r>
            <a:r>
              <a:rPr lang="fi-FI" sz="2000" dirty="0" err="1" smtClean="0"/>
              <a:t>Målsättning</a:t>
            </a:r>
            <a:r>
              <a:rPr lang="fi-FI" sz="2000" dirty="0" smtClean="0"/>
              <a:t> 2016: 60 st.)</a:t>
            </a:r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T ex ett </a:t>
            </a:r>
            <a:r>
              <a:rPr lang="fi-FI" sz="2000" dirty="0" err="1"/>
              <a:t>nytt</a:t>
            </a:r>
            <a:r>
              <a:rPr lang="fi-FI" sz="2000" dirty="0"/>
              <a:t> </a:t>
            </a:r>
            <a:r>
              <a:rPr lang="fi-FI" sz="2000" dirty="0" err="1"/>
              <a:t>beslut</a:t>
            </a:r>
            <a:r>
              <a:rPr lang="fi-FI" sz="2000" dirty="0"/>
              <a:t> för </a:t>
            </a:r>
            <a:r>
              <a:rPr lang="fi-FI" sz="2000" dirty="0" err="1"/>
              <a:t>Patientdataarkivet</a:t>
            </a:r>
            <a:r>
              <a:rPr lang="fi-FI" sz="2000" dirty="0"/>
              <a:t> (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dirty="0" err="1"/>
              <a:t>upprätthålls</a:t>
            </a:r>
            <a:r>
              <a:rPr lang="fi-FI" sz="2000" dirty="0"/>
              <a:t> av </a:t>
            </a:r>
            <a:r>
              <a:rPr lang="fi-FI" sz="2000" dirty="0" err="1" smtClean="0"/>
              <a:t>Folkpensionsanstalten</a:t>
            </a:r>
            <a:r>
              <a:rPr lang="fi-FI" sz="2000" dirty="0" smtClean="0"/>
              <a:t> FPA</a:t>
            </a:r>
            <a:r>
              <a:rPr lang="fi-FI" sz="2000" dirty="0"/>
              <a:t>): </a:t>
            </a:r>
            <a:r>
              <a:rPr lang="fi-FI" sz="2000" dirty="0" err="1"/>
              <a:t>Äldre</a:t>
            </a:r>
            <a:r>
              <a:rPr lang="fi-FI" sz="2000" dirty="0"/>
              <a:t> </a:t>
            </a:r>
            <a:r>
              <a:rPr lang="fi-FI" sz="2000" dirty="0" err="1"/>
              <a:t>information</a:t>
            </a:r>
            <a:r>
              <a:rPr lang="fi-FI" sz="2000" dirty="0"/>
              <a:t> </a:t>
            </a:r>
            <a:r>
              <a:rPr lang="fi-FI" sz="2000" dirty="0" err="1"/>
              <a:t>som</a:t>
            </a:r>
            <a:r>
              <a:rPr lang="fi-FI" sz="2000" dirty="0"/>
              <a:t> </a:t>
            </a:r>
            <a:r>
              <a:rPr lang="fi-FI" sz="2000" dirty="0" err="1"/>
              <a:t>överförs</a:t>
            </a:r>
            <a:r>
              <a:rPr lang="fi-FI" sz="2000" dirty="0"/>
              <a:t> </a:t>
            </a:r>
            <a:r>
              <a:rPr lang="fi-FI" sz="2000" dirty="0" err="1"/>
              <a:t>till</a:t>
            </a:r>
            <a:r>
              <a:rPr lang="fi-FI" sz="2000" dirty="0"/>
              <a:t> </a:t>
            </a:r>
            <a:r>
              <a:rPr lang="fi-FI" sz="2000" dirty="0" err="1"/>
              <a:t>arkivet</a:t>
            </a:r>
            <a:r>
              <a:rPr lang="fi-FI" sz="2000" dirty="0"/>
              <a:t> i </a:t>
            </a:r>
            <a:r>
              <a:rPr lang="fi-FI" sz="2000" dirty="0" err="1"/>
              <a:t>digital</a:t>
            </a:r>
            <a:r>
              <a:rPr lang="fi-FI" sz="2000" dirty="0"/>
              <a:t> </a:t>
            </a:r>
            <a:r>
              <a:rPr lang="fi-FI" sz="2000" dirty="0" err="1"/>
              <a:t>form</a:t>
            </a:r>
            <a:r>
              <a:rPr lang="fi-FI" sz="2000" dirty="0"/>
              <a:t> </a:t>
            </a:r>
            <a:r>
              <a:rPr lang="fi-FI" sz="2000" dirty="0" err="1"/>
              <a:t>förvaras</a:t>
            </a:r>
            <a:r>
              <a:rPr lang="fi-FI" sz="2000" dirty="0"/>
              <a:t> </a:t>
            </a:r>
            <a:r>
              <a:rPr lang="fi-FI" sz="2000" dirty="0" err="1"/>
              <a:t>varaktigt</a:t>
            </a:r>
            <a:r>
              <a:rPr lang="fi-FI" sz="2000" dirty="0"/>
              <a:t> i </a:t>
            </a:r>
            <a:r>
              <a:rPr lang="fi-FI" sz="2000" dirty="0" err="1"/>
              <a:t>sin</a:t>
            </a:r>
            <a:r>
              <a:rPr lang="fi-FI" sz="2000" dirty="0"/>
              <a:t> </a:t>
            </a:r>
            <a:r>
              <a:rPr lang="fi-FI" sz="2000" dirty="0" err="1"/>
              <a:t>helhet</a:t>
            </a:r>
            <a:endParaRPr lang="fi-FI" sz="2000" dirty="0"/>
          </a:p>
          <a:p>
            <a:pPr lvl="1"/>
            <a:r>
              <a:rPr lang="fi-FI" sz="2000" dirty="0" err="1"/>
              <a:t>Urvalet</a:t>
            </a:r>
            <a:r>
              <a:rPr lang="fi-FI" sz="2000" dirty="0"/>
              <a:t> 6% (</a:t>
            </a:r>
            <a:r>
              <a:rPr lang="fi-FI" sz="2000" dirty="0" err="1"/>
              <a:t>patienter</a:t>
            </a:r>
            <a:r>
              <a:rPr lang="fi-FI" sz="2000" dirty="0"/>
              <a:t> </a:t>
            </a:r>
            <a:r>
              <a:rPr lang="fi-FI" sz="2000" dirty="0" err="1"/>
              <a:t>födda</a:t>
            </a:r>
            <a:r>
              <a:rPr lang="fi-FI" sz="2000" dirty="0"/>
              <a:t> 18. </a:t>
            </a:r>
            <a:r>
              <a:rPr lang="fi-FI" sz="2000" dirty="0" err="1"/>
              <a:t>eller</a:t>
            </a:r>
            <a:r>
              <a:rPr lang="fi-FI" sz="2000" dirty="0"/>
              <a:t> 28.) </a:t>
            </a:r>
            <a:r>
              <a:rPr lang="fi-FI" sz="2000" dirty="0" err="1"/>
              <a:t>slutar</a:t>
            </a:r>
            <a:r>
              <a:rPr lang="fi-FI" sz="2000" dirty="0"/>
              <a:t> </a:t>
            </a:r>
            <a:r>
              <a:rPr lang="fi-FI" sz="2000" dirty="0" err="1"/>
              <a:t>gradvis</a:t>
            </a:r>
            <a:endParaRPr lang="fi-FI" sz="2000" dirty="0"/>
          </a:p>
          <a:p>
            <a:pPr lvl="1"/>
            <a:endParaRPr lang="fi-FI" sz="2000" dirty="0"/>
          </a:p>
          <a:p>
            <a:r>
              <a:rPr lang="fi-FI" sz="2000" dirty="0" err="1"/>
              <a:t>Beslut</a:t>
            </a:r>
            <a:r>
              <a:rPr lang="fi-FI" sz="2000" dirty="0"/>
              <a:t> </a:t>
            </a:r>
            <a:r>
              <a:rPr lang="fi-FI" sz="2000" dirty="0" err="1"/>
              <a:t>om</a:t>
            </a:r>
            <a:r>
              <a:rPr lang="fi-FI" sz="2000" dirty="0"/>
              <a:t> </a:t>
            </a:r>
            <a:r>
              <a:rPr lang="fi-FI" sz="2000" dirty="0" err="1"/>
              <a:t>flera</a:t>
            </a:r>
            <a:r>
              <a:rPr lang="fi-FI" sz="2000" dirty="0"/>
              <a:t> </a:t>
            </a:r>
            <a:r>
              <a:rPr lang="fi-FI" sz="2000" dirty="0" err="1"/>
              <a:t>centrala</a:t>
            </a:r>
            <a:r>
              <a:rPr lang="fi-FI" sz="2000" dirty="0"/>
              <a:t> </a:t>
            </a:r>
            <a:r>
              <a:rPr lang="fi-FI" sz="2000" dirty="0" err="1"/>
              <a:t>registers</a:t>
            </a:r>
            <a:r>
              <a:rPr lang="fi-FI" sz="2000" dirty="0"/>
              <a:t> </a:t>
            </a:r>
            <a:r>
              <a:rPr lang="fi-FI" sz="2000" dirty="0" err="1"/>
              <a:t>förvaring</a:t>
            </a:r>
            <a:r>
              <a:rPr lang="fi-FI" sz="2000" dirty="0"/>
              <a:t> i </a:t>
            </a:r>
            <a:r>
              <a:rPr lang="fi-FI" sz="2000" dirty="0" err="1"/>
              <a:t>enbart</a:t>
            </a:r>
            <a:r>
              <a:rPr lang="fi-FI" sz="2000" dirty="0"/>
              <a:t> </a:t>
            </a:r>
            <a:r>
              <a:rPr lang="fi-FI" sz="2000" dirty="0" err="1" smtClean="0"/>
              <a:t>digital</a:t>
            </a:r>
            <a:r>
              <a:rPr lang="fi-FI" sz="2000" dirty="0" smtClean="0"/>
              <a:t> </a:t>
            </a:r>
            <a:r>
              <a:rPr lang="fi-FI" sz="2000" dirty="0" err="1"/>
              <a:t>form</a:t>
            </a:r>
            <a:r>
              <a:rPr lang="fi-FI" sz="2000" dirty="0"/>
              <a:t>, </a:t>
            </a:r>
            <a:r>
              <a:rPr lang="fi-FI" sz="2000" dirty="0" err="1"/>
              <a:t>t.ex</a:t>
            </a:r>
            <a:r>
              <a:rPr lang="fi-FI" sz="2000" dirty="0"/>
              <a:t>.:</a:t>
            </a:r>
          </a:p>
          <a:p>
            <a:pPr lvl="1"/>
            <a:r>
              <a:rPr lang="fi-FI" sz="2000" dirty="0" err="1" smtClean="0"/>
              <a:t>Patent-</a:t>
            </a:r>
            <a:r>
              <a:rPr lang="fi-FI" sz="2000" dirty="0" smtClean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registerstyrelsens</a:t>
            </a:r>
            <a:r>
              <a:rPr lang="fi-FI" sz="2000" dirty="0"/>
              <a:t> </a:t>
            </a:r>
            <a:r>
              <a:rPr lang="fi-FI" sz="2000" dirty="0" err="1"/>
              <a:t>handelsregister</a:t>
            </a:r>
            <a:r>
              <a:rPr lang="fi-FI" sz="2000" dirty="0"/>
              <a:t>, </a:t>
            </a:r>
            <a:r>
              <a:rPr lang="fi-FI" sz="2000" dirty="0" err="1"/>
              <a:t>Trafis</a:t>
            </a:r>
            <a:r>
              <a:rPr lang="fi-FI" sz="2000" dirty="0"/>
              <a:t> </a:t>
            </a:r>
            <a:r>
              <a:rPr lang="fi-FI" sz="2000" dirty="0" err="1"/>
              <a:t>luftfartygsregister</a:t>
            </a:r>
            <a:r>
              <a:rPr lang="fi-FI" sz="2000" dirty="0"/>
              <a:t>, </a:t>
            </a:r>
            <a:r>
              <a:rPr lang="fi-FI" sz="2000" dirty="0" err="1"/>
              <a:t>Lant-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skogsbruksminsteriets</a:t>
            </a:r>
            <a:r>
              <a:rPr lang="fi-FI" sz="2000" dirty="0"/>
              <a:t> </a:t>
            </a:r>
            <a:r>
              <a:rPr lang="fi-FI" sz="2000" dirty="0" err="1"/>
              <a:t>jordbruksregister</a:t>
            </a:r>
            <a:endParaRPr lang="fi-FI" sz="2000" dirty="0"/>
          </a:p>
          <a:p>
            <a:endParaRPr lang="fi-FI" sz="1600" dirty="0"/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2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sz="3200" dirty="0"/>
              <a:t>SÄHKE2 </a:t>
            </a:r>
            <a:r>
              <a:rPr lang="fi-FI" sz="3200" dirty="0" err="1"/>
              <a:t>och</a:t>
            </a:r>
            <a:r>
              <a:rPr lang="fi-FI" sz="3200" dirty="0"/>
              <a:t> </a:t>
            </a:r>
            <a:r>
              <a:rPr lang="fi-FI" sz="3200" dirty="0" err="1"/>
              <a:t>utvecklingsprojekt</a:t>
            </a:r>
            <a:r>
              <a:rPr lang="fi-FI" sz="3200" dirty="0"/>
              <a:t> </a:t>
            </a:r>
            <a:r>
              <a:rPr lang="fi-FI" sz="3200" dirty="0" err="1"/>
              <a:t>inom</a:t>
            </a:r>
            <a:r>
              <a:rPr lang="fi-FI" sz="3200" dirty="0"/>
              <a:t> </a:t>
            </a:r>
            <a:r>
              <a:rPr lang="fi-FI" sz="3200" dirty="0" err="1"/>
              <a:t>dokumenthantering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936749"/>
            <a:ext cx="8599115" cy="4084539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fi-FI" sz="1900" dirty="0"/>
              <a:t>SÄHKE2-normens</a:t>
            </a:r>
            <a:r>
              <a:rPr lang="sv-SE" sz="1900" dirty="0"/>
              <a:t> giltighetstid har förlängts till </a:t>
            </a:r>
            <a:r>
              <a:rPr lang="sv-SE" sz="1900" dirty="0" smtClean="0"/>
              <a:t>31.12.2016 (2017?)</a:t>
            </a:r>
            <a:endParaRPr lang="sv-SE" sz="1900" dirty="0" smtClean="0"/>
          </a:p>
          <a:p>
            <a:pPr marL="285750" indent="-285750"/>
            <a:r>
              <a:rPr lang="sv-SE" sz="1600" dirty="0">
                <a:hlinkClick r:id="rId3"/>
              </a:rPr>
              <a:t>http://</a:t>
            </a:r>
            <a:r>
              <a:rPr lang="sv-SE" sz="1600" dirty="0" smtClean="0">
                <a:hlinkClick r:id="rId3"/>
              </a:rPr>
              <a:t>www.arkisto.fi/sv/tjanster/normit-ja-seulontapaeaetoekset/maeaeraeykset-2/saehke2-maeaeraeys-2009-2</a:t>
            </a:r>
            <a:endParaRPr lang="sv-SE" sz="1600" dirty="0" smtClean="0"/>
          </a:p>
          <a:p>
            <a:pPr marL="285750" indent="-285750"/>
            <a:r>
              <a:rPr lang="fi-FI" sz="1900" dirty="0" err="1" smtClean="0"/>
              <a:t>Den</a:t>
            </a:r>
            <a:r>
              <a:rPr lang="fi-FI" sz="1900" dirty="0" smtClean="0"/>
              <a:t> </a:t>
            </a:r>
            <a:r>
              <a:rPr lang="fi-FI" sz="1900" dirty="0"/>
              <a:t>elektroniska </a:t>
            </a:r>
            <a:r>
              <a:rPr lang="fi-FI" sz="1900" dirty="0" err="1"/>
              <a:t>dokumenthanteringen</a:t>
            </a:r>
            <a:r>
              <a:rPr lang="fi-FI" sz="1900" dirty="0"/>
              <a:t> </a:t>
            </a:r>
            <a:r>
              <a:rPr lang="fi-FI" sz="1900" dirty="0" err="1"/>
              <a:t>har</a:t>
            </a:r>
            <a:r>
              <a:rPr lang="fi-FI" sz="1900" dirty="0"/>
              <a:t> </a:t>
            </a:r>
            <a:r>
              <a:rPr lang="fi-FI" sz="1900" dirty="0" err="1"/>
              <a:t>under</a:t>
            </a:r>
            <a:r>
              <a:rPr lang="fi-FI" sz="1900" dirty="0"/>
              <a:t> de </a:t>
            </a:r>
            <a:r>
              <a:rPr lang="fi-FI" sz="1900" dirty="0" err="1"/>
              <a:t>senaste</a:t>
            </a:r>
            <a:r>
              <a:rPr lang="fi-FI" sz="1900" dirty="0"/>
              <a:t> </a:t>
            </a:r>
            <a:r>
              <a:rPr lang="fi-FI" sz="1900" dirty="0" err="1"/>
              <a:t>åren</a:t>
            </a:r>
            <a:r>
              <a:rPr lang="fi-FI" sz="1900" dirty="0"/>
              <a:t> </a:t>
            </a:r>
            <a:r>
              <a:rPr lang="fi-FI" sz="1900" dirty="0" err="1" smtClean="0"/>
              <a:t>främst</a:t>
            </a:r>
            <a:r>
              <a:rPr lang="fi-FI" sz="1900" dirty="0" smtClean="0"/>
              <a:t> </a:t>
            </a:r>
            <a:r>
              <a:rPr lang="fi-FI" sz="1900" dirty="0" err="1" smtClean="0"/>
              <a:t>utvecklats</a:t>
            </a:r>
            <a:r>
              <a:rPr lang="fi-FI" sz="1900" dirty="0" smtClean="0"/>
              <a:t> </a:t>
            </a:r>
            <a:r>
              <a:rPr lang="fi-FI" sz="1900" dirty="0" err="1"/>
              <a:t>inom</a:t>
            </a:r>
            <a:r>
              <a:rPr lang="fi-FI" sz="1900" dirty="0"/>
              <a:t> </a:t>
            </a:r>
            <a:r>
              <a:rPr lang="fi-FI" sz="1900" dirty="0" err="1"/>
              <a:t>ramen</a:t>
            </a:r>
            <a:r>
              <a:rPr lang="fi-FI" sz="1900" dirty="0"/>
              <a:t> för </a:t>
            </a:r>
            <a:r>
              <a:rPr lang="fi-FI" sz="1900" dirty="0" err="1" smtClean="0"/>
              <a:t>JHS-standardprojekt</a:t>
            </a:r>
            <a:r>
              <a:rPr lang="fi-FI" sz="1900" dirty="0" smtClean="0"/>
              <a:t> </a:t>
            </a:r>
            <a:r>
              <a:rPr lang="fi-FI" sz="1900" dirty="0" err="1"/>
              <a:t>under</a:t>
            </a:r>
            <a:r>
              <a:rPr lang="fi-FI" sz="1900" dirty="0"/>
              <a:t> </a:t>
            </a:r>
            <a:r>
              <a:rPr lang="fi-FI" sz="1900" dirty="0" err="1"/>
              <a:t>finansministeriets</a:t>
            </a:r>
            <a:r>
              <a:rPr lang="fi-FI" sz="1900" dirty="0"/>
              <a:t> </a:t>
            </a:r>
            <a:r>
              <a:rPr lang="fi-FI" sz="1900" dirty="0" err="1" smtClean="0"/>
              <a:t>ledning</a:t>
            </a:r>
            <a:r>
              <a:rPr lang="fi-FI" sz="1900" dirty="0" smtClean="0"/>
              <a:t>, t ex:</a:t>
            </a:r>
            <a:endParaRPr lang="fi-FI" sz="1900" dirty="0"/>
          </a:p>
          <a:p>
            <a:pPr marL="285750" indent="-285750"/>
            <a:r>
              <a:rPr lang="fi-FI" sz="19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JHS = </a:t>
            </a:r>
            <a:r>
              <a:rPr lang="fi-FI" sz="1900" dirty="0" err="1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offentliga</a:t>
            </a:r>
            <a:r>
              <a:rPr lang="fi-FI" sz="19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900" dirty="0" err="1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förvaltningens</a:t>
            </a:r>
            <a:r>
              <a:rPr lang="fi-FI" sz="19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900" dirty="0" err="1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standarder</a:t>
            </a:r>
            <a:endParaRPr lang="fi-FI" sz="1900" dirty="0" smtClean="0"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/>
            <a:r>
              <a:rPr lang="fi-FI" sz="19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JHS </a:t>
            </a:r>
            <a:r>
              <a:rPr lang="fi-FI" sz="1900" dirty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191 </a:t>
            </a:r>
            <a:r>
              <a:rPr lang="fi-FI" sz="1900" dirty="0" err="1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Strukturen</a:t>
            </a:r>
            <a:r>
              <a:rPr lang="fi-FI" sz="19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900" dirty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för en </a:t>
            </a:r>
            <a:r>
              <a:rPr lang="fi-FI" sz="1900" dirty="0" err="1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fi-FI" sz="19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för </a:t>
            </a:r>
            <a:r>
              <a:rPr lang="fi-FI" sz="1900" dirty="0" err="1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informationsstyrningen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/>
            <a:r>
              <a:rPr lang="fi-FI" sz="1900" dirty="0"/>
              <a:t>JHS 176 Sähköisten asiakirjallisten tietojen käsittely, hallinta ja säilyttäminen (b</a:t>
            </a:r>
            <a:r>
              <a:rPr lang="sv-SE" sz="1900" dirty="0" err="1"/>
              <a:t>ehandling</a:t>
            </a:r>
            <a:r>
              <a:rPr lang="sv-SE" sz="1900" dirty="0"/>
              <a:t>, hantering och förvaring av elektronisk dokumentinformation)</a:t>
            </a:r>
            <a:r>
              <a:rPr lang="sv-SE" sz="1600" dirty="0"/>
              <a:t>: </a:t>
            </a:r>
            <a:endParaRPr lang="sv-SE" sz="1600" dirty="0" smtClean="0"/>
          </a:p>
          <a:p>
            <a:pPr marL="685800" lvl="1"/>
            <a:r>
              <a:rPr lang="sv-SE" sz="1500" dirty="0" smtClean="0"/>
              <a:t>gavs </a:t>
            </a:r>
            <a:r>
              <a:rPr lang="sv-SE" sz="1500" dirty="0"/>
              <a:t>ursprungligen ut år 2010 som en rekommendation rörande implementeringen av </a:t>
            </a:r>
            <a:r>
              <a:rPr lang="sv-SE" sz="1500" dirty="0" smtClean="0"/>
              <a:t>SÄHKE2</a:t>
            </a:r>
          </a:p>
          <a:p>
            <a:pPr marL="685800" lvl="1"/>
            <a:r>
              <a:rPr lang="fi-FI" sz="1500" dirty="0" err="1">
                <a:sym typeface="Wingdings" panose="05000000000000000000" pitchFamily="2" charset="2"/>
              </a:rPr>
              <a:t>uppdatering</a:t>
            </a:r>
            <a:r>
              <a:rPr lang="fi-FI" sz="1500" dirty="0">
                <a:sym typeface="Wingdings" panose="05000000000000000000" pitchFamily="2" charset="2"/>
              </a:rPr>
              <a:t> </a:t>
            </a:r>
            <a:r>
              <a:rPr lang="fi-FI" sz="1500" dirty="0" err="1">
                <a:sym typeface="Wingdings" panose="05000000000000000000" pitchFamily="2" charset="2"/>
              </a:rPr>
              <a:t>inleddes</a:t>
            </a:r>
            <a:r>
              <a:rPr lang="fi-FI" sz="1500" dirty="0">
                <a:sym typeface="Wingdings" panose="05000000000000000000" pitchFamily="2" charset="2"/>
              </a:rPr>
              <a:t> </a:t>
            </a:r>
            <a:r>
              <a:rPr lang="fi-FI" sz="1500" dirty="0" err="1">
                <a:sym typeface="Wingdings" panose="05000000000000000000" pitchFamily="2" charset="2"/>
              </a:rPr>
              <a:t>år</a:t>
            </a:r>
            <a:r>
              <a:rPr lang="fi-FI" sz="1500" dirty="0">
                <a:sym typeface="Wingdings" panose="05000000000000000000" pitchFamily="2" charset="2"/>
              </a:rPr>
              <a:t> 2013, </a:t>
            </a:r>
            <a:r>
              <a:rPr lang="fi-FI" sz="1500" dirty="0" err="1">
                <a:sym typeface="Wingdings" panose="05000000000000000000" pitchFamily="2" charset="2"/>
              </a:rPr>
              <a:t>men</a:t>
            </a:r>
            <a:r>
              <a:rPr lang="fi-FI" sz="1500" dirty="0">
                <a:sym typeface="Wingdings" panose="05000000000000000000" pitchFamily="2" charset="2"/>
              </a:rPr>
              <a:t> </a:t>
            </a:r>
            <a:r>
              <a:rPr lang="fi-FI" sz="1500" dirty="0" err="1">
                <a:sym typeface="Wingdings" panose="05000000000000000000" pitchFamily="2" charset="2"/>
              </a:rPr>
              <a:t>projektet</a:t>
            </a:r>
            <a:r>
              <a:rPr lang="fi-FI" sz="1500" dirty="0">
                <a:sym typeface="Wingdings" panose="05000000000000000000" pitchFamily="2" charset="2"/>
              </a:rPr>
              <a:t> </a:t>
            </a:r>
            <a:r>
              <a:rPr lang="fi-FI" sz="1500" dirty="0" err="1">
                <a:sym typeface="Wingdings" panose="05000000000000000000" pitchFamily="2" charset="2"/>
              </a:rPr>
              <a:t>lades</a:t>
            </a:r>
            <a:r>
              <a:rPr lang="fi-FI" sz="1500" dirty="0">
                <a:sym typeface="Wingdings" panose="05000000000000000000" pitchFamily="2" charset="2"/>
              </a:rPr>
              <a:t> </a:t>
            </a:r>
            <a:r>
              <a:rPr lang="fi-FI" sz="1500" dirty="0" err="1">
                <a:sym typeface="Wingdings" panose="05000000000000000000" pitchFamily="2" charset="2"/>
              </a:rPr>
              <a:t>på</a:t>
            </a:r>
            <a:r>
              <a:rPr lang="fi-FI" sz="1500" dirty="0">
                <a:sym typeface="Wingdings" panose="05000000000000000000" pitchFamily="2" charset="2"/>
              </a:rPr>
              <a:t> is </a:t>
            </a:r>
            <a:r>
              <a:rPr lang="fi-FI" sz="1500" dirty="0" err="1">
                <a:sym typeface="Wingdings" panose="05000000000000000000" pitchFamily="2" charset="2"/>
              </a:rPr>
              <a:t>hösten</a:t>
            </a:r>
            <a:r>
              <a:rPr lang="fi-FI" sz="1500" dirty="0">
                <a:sym typeface="Wingdings" panose="05000000000000000000" pitchFamily="2" charset="2"/>
              </a:rPr>
              <a:t> 2015 </a:t>
            </a:r>
            <a:r>
              <a:rPr lang="fi-FI" sz="1500" dirty="0" err="1">
                <a:sym typeface="Wingdings" panose="05000000000000000000" pitchFamily="2" charset="2"/>
              </a:rPr>
              <a:t>p.g.a</a:t>
            </a:r>
            <a:r>
              <a:rPr lang="fi-FI" sz="1500" dirty="0">
                <a:sym typeface="Wingdings" panose="05000000000000000000" pitchFamily="2" charset="2"/>
              </a:rPr>
              <a:t> </a:t>
            </a:r>
            <a:r>
              <a:rPr lang="fi-FI" sz="1500" dirty="0" err="1">
                <a:sym typeface="Wingdings" panose="05000000000000000000" pitchFamily="2" charset="2"/>
              </a:rPr>
              <a:t>att</a:t>
            </a:r>
            <a:r>
              <a:rPr lang="fi-FI" sz="1500" dirty="0">
                <a:sym typeface="Wingdings" panose="05000000000000000000" pitchFamily="2" charset="2"/>
              </a:rPr>
              <a:t> </a:t>
            </a:r>
            <a:r>
              <a:rPr lang="fi-FI" sz="1500" dirty="0" err="1">
                <a:sym typeface="Wingdings" panose="05000000000000000000" pitchFamily="2" charset="2"/>
              </a:rPr>
              <a:t>giltighetstiden</a:t>
            </a:r>
            <a:r>
              <a:rPr lang="fi-FI" sz="1500" dirty="0">
                <a:sym typeface="Wingdings" panose="05000000000000000000" pitchFamily="2" charset="2"/>
              </a:rPr>
              <a:t> för SÄHKE2 </a:t>
            </a:r>
            <a:r>
              <a:rPr lang="fi-FI" sz="1500" dirty="0" err="1" smtClean="0">
                <a:sym typeface="Wingdings" panose="05000000000000000000" pitchFamily="2" charset="2"/>
              </a:rPr>
              <a:t>förlängdes</a:t>
            </a:r>
            <a:endParaRPr lang="fi-FI" sz="1500" dirty="0" smtClean="0">
              <a:sym typeface="Wingdings" panose="05000000000000000000" pitchFamily="2" charset="2"/>
            </a:endParaRPr>
          </a:p>
          <a:p>
            <a:pPr marL="285750"/>
            <a:r>
              <a:rPr lang="fi-FI" sz="1900" dirty="0" smtClean="0">
                <a:sym typeface="Wingdings" panose="05000000000000000000" pitchFamily="2" charset="2"/>
              </a:rPr>
              <a:t>En </a:t>
            </a:r>
            <a:r>
              <a:rPr lang="fi-FI" sz="1900" dirty="0" err="1" smtClean="0">
                <a:sym typeface="Wingdings" panose="05000000000000000000" pitchFamily="2" charset="2"/>
              </a:rPr>
              <a:t>omfattande</a:t>
            </a:r>
            <a:r>
              <a:rPr lang="fi-FI" sz="1900" dirty="0" smtClean="0">
                <a:sym typeface="Wingdings" panose="05000000000000000000" pitchFamily="2" charset="2"/>
              </a:rPr>
              <a:t> </a:t>
            </a:r>
            <a:r>
              <a:rPr lang="fi-FI" sz="1900" dirty="0" err="1" smtClean="0">
                <a:sym typeface="Wingdings" panose="05000000000000000000" pitchFamily="2" charset="2"/>
              </a:rPr>
              <a:t>informationsförvaltningslag</a:t>
            </a:r>
            <a:r>
              <a:rPr lang="fi-FI" sz="1900" dirty="0" smtClean="0">
                <a:sym typeface="Wingdings" panose="05000000000000000000" pitchFamily="2" charset="2"/>
              </a:rPr>
              <a:t> </a:t>
            </a:r>
            <a:r>
              <a:rPr lang="fi-FI" sz="1900" dirty="0" err="1" smtClean="0">
                <a:sym typeface="Wingdings" panose="05000000000000000000" pitchFamily="2" charset="2"/>
              </a:rPr>
              <a:t>bereds</a:t>
            </a:r>
            <a:r>
              <a:rPr lang="fi-FI" sz="1900" dirty="0" smtClean="0">
                <a:sym typeface="Wingdings" panose="05000000000000000000" pitchFamily="2" charset="2"/>
              </a:rPr>
              <a:t> i </a:t>
            </a:r>
            <a:r>
              <a:rPr lang="fi-FI" sz="1900" dirty="0" err="1" smtClean="0">
                <a:sym typeface="Wingdings" panose="05000000000000000000" pitchFamily="2" charset="2"/>
              </a:rPr>
              <a:t>Finansministeriets</a:t>
            </a:r>
            <a:r>
              <a:rPr lang="fi-FI" sz="1900" dirty="0" smtClean="0">
                <a:sym typeface="Wingdings" panose="05000000000000000000" pitchFamily="2" charset="2"/>
              </a:rPr>
              <a:t> </a:t>
            </a:r>
            <a:r>
              <a:rPr lang="fi-FI" sz="1900" dirty="0" err="1" smtClean="0">
                <a:sym typeface="Wingdings" panose="05000000000000000000" pitchFamily="2" charset="2"/>
              </a:rPr>
              <a:t>regi</a:t>
            </a:r>
            <a:r>
              <a:rPr lang="fi-FI" sz="1900" dirty="0" smtClean="0">
                <a:sym typeface="Wingdings" panose="05000000000000000000" pitchFamily="2" charset="2"/>
              </a:rPr>
              <a:t> (i </a:t>
            </a:r>
            <a:r>
              <a:rPr lang="fi-FI" sz="1900" dirty="0" err="1" smtClean="0">
                <a:sym typeface="Wingdings" panose="05000000000000000000" pitchFamily="2" charset="2"/>
              </a:rPr>
              <a:t>kraft</a:t>
            </a:r>
            <a:r>
              <a:rPr lang="fi-FI" sz="1900" dirty="0" smtClean="0">
                <a:sym typeface="Wingdings" panose="05000000000000000000" pitchFamily="2" charset="2"/>
              </a:rPr>
              <a:t> 2018?)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4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JHS 191  - </a:t>
            </a:r>
            <a:r>
              <a:rPr lang="fi-FI" dirty="0" err="1" smtClean="0"/>
              <a:t>informationsstyrningsplan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0" y="2204864"/>
            <a:ext cx="69498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7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TACK!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>
                <a:hlinkClick r:id="rId2"/>
              </a:rPr>
              <a:t>veli-matti.pussinen@arkisto.fi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+358 50 307 0433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http://www.arkisto.fi/uploads/images/200V/200v_s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2238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600" dirty="0" err="1" smtClean="0">
                <a:latin typeface="Garamond" panose="02020404030301010803" pitchFamily="18" charset="0"/>
              </a:rPr>
              <a:t>Arkivverket</a:t>
            </a:r>
            <a:r>
              <a:rPr lang="fi-FI" sz="3600" dirty="0" smtClean="0">
                <a:latin typeface="Garamond" panose="02020404030301010803" pitchFamily="18" charset="0"/>
              </a:rPr>
              <a:t> </a:t>
            </a:r>
            <a:r>
              <a:rPr lang="fi-FI" sz="3600" dirty="0" err="1" smtClean="0">
                <a:latin typeface="Garamond" panose="02020404030301010803" pitchFamily="18" charset="0"/>
              </a:rPr>
              <a:t>blir</a:t>
            </a:r>
            <a:r>
              <a:rPr lang="fi-FI" sz="3600" dirty="0" smtClean="0">
                <a:latin typeface="Garamond" panose="02020404030301010803" pitchFamily="18" charset="0"/>
              </a:rPr>
              <a:t> </a:t>
            </a:r>
            <a:r>
              <a:rPr lang="fi-FI" sz="3600" dirty="0" err="1" smtClean="0">
                <a:latin typeface="Garamond" panose="02020404030301010803" pitchFamily="18" charset="0"/>
              </a:rPr>
              <a:t>Riksarkivet</a:t>
            </a:r>
            <a:endParaRPr lang="fi-FI" sz="3600" dirty="0" smtClean="0">
              <a:latin typeface="Garamond" panose="02020404030301010803" pitchFamily="18" charset="0"/>
            </a:endParaRPr>
          </a:p>
        </p:txBody>
      </p:sp>
      <p:sp>
        <p:nvSpPr>
          <p:cNvPr id="60419" name="Rectangle 6"/>
          <p:cNvSpPr>
            <a:spLocks noGrp="1" noChangeArrowheads="1"/>
          </p:cNvSpPr>
          <p:nvPr>
            <p:ph idx="1"/>
          </p:nvPr>
        </p:nvSpPr>
        <p:spPr>
          <a:xfrm>
            <a:off x="200025" y="1803402"/>
            <a:ext cx="8229600" cy="4289894"/>
          </a:xfrm>
        </p:spPr>
        <p:txBody>
          <a:bodyPr>
            <a:normAutofit lnSpcReduction="10000"/>
          </a:bodyPr>
          <a:lstStyle/>
          <a:p>
            <a:pPr marL="888750" lvl="1" indent="0">
              <a:lnSpc>
                <a:spcPct val="90000"/>
              </a:lnSpc>
              <a:buNone/>
            </a:pPr>
            <a:endParaRPr lang="fi-FI" sz="2000" dirty="0" smtClean="0"/>
          </a:p>
          <a:p>
            <a:pPr marL="123165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400" dirty="0" smtClean="0"/>
              <a:t>En ny lag </a:t>
            </a:r>
            <a:r>
              <a:rPr lang="fi-FI" sz="2400" dirty="0" err="1" smtClean="0"/>
              <a:t>om</a:t>
            </a:r>
            <a:r>
              <a:rPr lang="fi-FI" sz="2400" dirty="0" smtClean="0"/>
              <a:t> </a:t>
            </a:r>
            <a:r>
              <a:rPr lang="fi-FI" sz="2400" dirty="0" err="1" smtClean="0"/>
              <a:t>Riksarkivet</a:t>
            </a:r>
            <a:r>
              <a:rPr lang="fi-FI" sz="2400" dirty="0" smtClean="0"/>
              <a:t> </a:t>
            </a:r>
            <a:r>
              <a:rPr lang="fi-FI" sz="2400" dirty="0" err="1" smtClean="0"/>
              <a:t>träder</a:t>
            </a:r>
            <a:r>
              <a:rPr lang="fi-FI" sz="2400" dirty="0" smtClean="0"/>
              <a:t> i </a:t>
            </a:r>
            <a:r>
              <a:rPr lang="fi-FI" sz="2400" dirty="0" err="1" smtClean="0"/>
              <a:t>kraft</a:t>
            </a:r>
            <a:r>
              <a:rPr lang="fi-FI" sz="2400" dirty="0" smtClean="0"/>
              <a:t> 1.1.2017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ersätter</a:t>
            </a:r>
            <a:r>
              <a:rPr lang="fi-FI" sz="2400" dirty="0" smtClean="0"/>
              <a:t> </a:t>
            </a:r>
            <a:r>
              <a:rPr lang="fi-FI" sz="2400" dirty="0" err="1" smtClean="0"/>
              <a:t>delar</a:t>
            </a:r>
            <a:r>
              <a:rPr lang="fi-FI" sz="2400" dirty="0" smtClean="0"/>
              <a:t> av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kompletterar</a:t>
            </a:r>
            <a:r>
              <a:rPr lang="fi-FI" sz="2400" dirty="0" smtClean="0"/>
              <a:t> </a:t>
            </a:r>
            <a:r>
              <a:rPr lang="fi-FI" sz="2400" dirty="0" err="1" smtClean="0"/>
              <a:t>nuvarande</a:t>
            </a:r>
            <a:r>
              <a:rPr lang="fi-FI" sz="2400" dirty="0" smtClean="0"/>
              <a:t> </a:t>
            </a:r>
            <a:r>
              <a:rPr lang="fi-FI" sz="2400" dirty="0" err="1" smtClean="0"/>
              <a:t>arkivlagen</a:t>
            </a:r>
            <a:r>
              <a:rPr lang="fi-FI" sz="2400" dirty="0" smtClean="0"/>
              <a:t> </a:t>
            </a:r>
            <a:r>
              <a:rPr lang="fi-FI" sz="2400" dirty="0" err="1" smtClean="0"/>
              <a:t>från</a:t>
            </a:r>
            <a:r>
              <a:rPr lang="fi-FI" sz="2400" dirty="0" smtClean="0"/>
              <a:t> 1994</a:t>
            </a:r>
          </a:p>
          <a:p>
            <a:pPr marL="123165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400" dirty="0" err="1" smtClean="0"/>
              <a:t>Arkivverkets</a:t>
            </a:r>
            <a:r>
              <a:rPr lang="fi-FI" sz="2400" dirty="0" smtClean="0"/>
              <a:t> </a:t>
            </a:r>
            <a:r>
              <a:rPr lang="fi-FI" sz="2400" dirty="0" err="1" smtClean="0"/>
              <a:t>organisation</a:t>
            </a:r>
            <a:r>
              <a:rPr lang="fi-FI" sz="2400" dirty="0" smtClean="0"/>
              <a:t> </a:t>
            </a:r>
            <a:r>
              <a:rPr lang="fi-FI" sz="2400" dirty="0" err="1" smtClean="0"/>
              <a:t>ändras</a:t>
            </a:r>
            <a:r>
              <a:rPr lang="fi-FI" sz="2400" dirty="0" smtClean="0"/>
              <a:t> </a:t>
            </a:r>
            <a:r>
              <a:rPr lang="fi-FI" sz="2400" dirty="0" err="1" smtClean="0"/>
              <a:t>från</a:t>
            </a:r>
            <a:r>
              <a:rPr lang="fi-FI" sz="2400" dirty="0" smtClean="0"/>
              <a:t> </a:t>
            </a:r>
            <a:r>
              <a:rPr lang="fi-FI" sz="2400" dirty="0" err="1" smtClean="0"/>
              <a:t>Riksarkiv-landsarkiv</a:t>
            </a:r>
            <a:r>
              <a:rPr lang="fi-FI" sz="2400" dirty="0" smtClean="0"/>
              <a:t> (</a:t>
            </a:r>
            <a:r>
              <a:rPr lang="fi-FI" sz="2400" dirty="0" err="1" smtClean="0"/>
              <a:t>distriktsförvaltning</a:t>
            </a:r>
            <a:r>
              <a:rPr lang="fi-FI" sz="2400" dirty="0" smtClean="0"/>
              <a:t>) </a:t>
            </a:r>
            <a:r>
              <a:rPr lang="fi-FI" sz="2400" dirty="0" err="1" smtClean="0"/>
              <a:t>till</a:t>
            </a:r>
            <a:r>
              <a:rPr lang="fi-FI" sz="2400" dirty="0" smtClean="0"/>
              <a:t> en </a:t>
            </a:r>
            <a:r>
              <a:rPr lang="fi-FI" sz="2400" dirty="0" err="1" smtClean="0"/>
              <a:t>enmyndighetsmodell</a:t>
            </a:r>
            <a:endParaRPr lang="fi-FI" sz="2400" dirty="0"/>
          </a:p>
          <a:p>
            <a:pPr marL="16317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000" dirty="0" err="1" smtClean="0"/>
              <a:t>Riksarkivets</a:t>
            </a:r>
            <a:r>
              <a:rPr lang="fi-FI" sz="2000" dirty="0" smtClean="0"/>
              <a:t> </a:t>
            </a:r>
            <a:r>
              <a:rPr lang="fi-FI" sz="2000" dirty="0" err="1" smtClean="0"/>
              <a:t>organisation</a:t>
            </a:r>
            <a:r>
              <a:rPr lang="fi-FI" sz="2000" dirty="0" smtClean="0"/>
              <a:t> i </a:t>
            </a:r>
            <a:r>
              <a:rPr lang="fi-FI" sz="2000" dirty="0" err="1" smtClean="0"/>
              <a:t>fyra</a:t>
            </a:r>
            <a:r>
              <a:rPr lang="fi-FI" sz="2000" dirty="0" smtClean="0"/>
              <a:t> </a:t>
            </a:r>
            <a:r>
              <a:rPr lang="fi-FI" sz="2000" dirty="0" err="1" smtClean="0"/>
              <a:t>ansvarsområden</a:t>
            </a:r>
            <a:r>
              <a:rPr lang="fi-FI" sz="2000" dirty="0" smtClean="0"/>
              <a:t> </a:t>
            </a:r>
            <a:r>
              <a:rPr lang="fi-FI" sz="2000" dirty="0" err="1" smtClean="0"/>
              <a:t>från</a:t>
            </a:r>
            <a:r>
              <a:rPr lang="fi-FI" sz="2000" dirty="0" smtClean="0"/>
              <a:t> 2011 </a:t>
            </a:r>
            <a:r>
              <a:rPr lang="fi-FI" sz="2000" dirty="0" err="1" smtClean="0"/>
              <a:t>behålls</a:t>
            </a:r>
            <a:r>
              <a:rPr lang="fi-FI" sz="2000" dirty="0" smtClean="0"/>
              <a:t> </a:t>
            </a:r>
            <a:r>
              <a:rPr lang="fi-FI" sz="2000" dirty="0" err="1" smtClean="0"/>
              <a:t>och</a:t>
            </a:r>
            <a:r>
              <a:rPr lang="fi-FI" sz="2000" dirty="0" smtClean="0"/>
              <a:t> </a:t>
            </a:r>
            <a:r>
              <a:rPr lang="fi-FI" sz="2000" dirty="0" err="1" smtClean="0"/>
              <a:t>förstärks</a:t>
            </a:r>
            <a:endParaRPr lang="fi-FI" sz="2000" dirty="0" smtClean="0"/>
          </a:p>
          <a:p>
            <a:pPr marL="123165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123165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sz="2400" dirty="0" smtClean="0"/>
              <a:t>En </a:t>
            </a:r>
            <a:r>
              <a:rPr lang="fi-FI" sz="2400" dirty="0" err="1" smtClean="0"/>
              <a:t>betydande</a:t>
            </a:r>
            <a:r>
              <a:rPr lang="fi-FI" sz="2400" dirty="0" smtClean="0"/>
              <a:t> </a:t>
            </a:r>
            <a:r>
              <a:rPr lang="fi-FI" sz="2400" dirty="0" err="1" smtClean="0"/>
              <a:t>nyhet</a:t>
            </a:r>
            <a:r>
              <a:rPr lang="fi-FI" sz="2400" dirty="0" smtClean="0"/>
              <a:t> </a:t>
            </a:r>
            <a:r>
              <a:rPr lang="fi-FI" sz="2400" dirty="0" err="1" smtClean="0"/>
              <a:t>innebär</a:t>
            </a:r>
            <a:r>
              <a:rPr lang="fi-FI" sz="2400" dirty="0" smtClean="0"/>
              <a:t> </a:t>
            </a:r>
            <a:r>
              <a:rPr lang="fi-FI" sz="2400" dirty="0" err="1" smtClean="0"/>
              <a:t>lagens</a:t>
            </a:r>
            <a:r>
              <a:rPr lang="fi-FI" sz="2400" dirty="0" smtClean="0"/>
              <a:t> </a:t>
            </a:r>
            <a:r>
              <a:rPr lang="fi-FI" sz="2400" dirty="0" err="1" smtClean="0"/>
              <a:t>nya</a:t>
            </a:r>
            <a:r>
              <a:rPr lang="fi-FI" sz="2400" dirty="0" smtClean="0"/>
              <a:t> </a:t>
            </a:r>
            <a:r>
              <a:rPr lang="fi-FI" sz="2400" dirty="0" err="1" smtClean="0"/>
              <a:t>paragraf</a:t>
            </a:r>
            <a:r>
              <a:rPr lang="fi-FI" sz="2400" dirty="0" smtClean="0"/>
              <a:t> </a:t>
            </a:r>
            <a:r>
              <a:rPr lang="fi-FI" sz="2400" dirty="0" err="1" smtClean="0"/>
              <a:t>om</a:t>
            </a:r>
            <a:r>
              <a:rPr lang="fi-FI" sz="2400" dirty="0" smtClean="0"/>
              <a:t>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varaktigt</a:t>
            </a:r>
            <a:r>
              <a:rPr lang="fi-FI" sz="2400" dirty="0" smtClean="0"/>
              <a:t> </a:t>
            </a:r>
            <a:r>
              <a:rPr lang="fi-FI" sz="2400" dirty="0" err="1" smtClean="0"/>
              <a:t>förvarade</a:t>
            </a:r>
            <a:r>
              <a:rPr lang="fi-FI" sz="2400" dirty="0" smtClean="0"/>
              <a:t> </a:t>
            </a:r>
            <a:r>
              <a:rPr lang="fi-FI" sz="2400" dirty="0" err="1" smtClean="0"/>
              <a:t>pappershandlingar</a:t>
            </a:r>
            <a:r>
              <a:rPr lang="fi-FI" sz="2400" dirty="0" smtClean="0"/>
              <a:t> </a:t>
            </a:r>
            <a:r>
              <a:rPr lang="fi-FI" sz="2400" dirty="0" err="1" smtClean="0"/>
              <a:t>kan</a:t>
            </a:r>
            <a:r>
              <a:rPr lang="fi-FI" sz="2400" dirty="0" smtClean="0"/>
              <a:t> </a:t>
            </a:r>
            <a:r>
              <a:rPr lang="fi-FI" sz="2400" dirty="0" err="1" smtClean="0"/>
              <a:t>utgallras</a:t>
            </a:r>
            <a:r>
              <a:rPr lang="fi-FI" sz="2400" dirty="0" smtClean="0"/>
              <a:t> (</a:t>
            </a:r>
            <a:r>
              <a:rPr lang="fi-FI" sz="2400" dirty="0" err="1" smtClean="0"/>
              <a:t>kasseras</a:t>
            </a:r>
            <a:r>
              <a:rPr lang="fi-FI" sz="2400" dirty="0" smtClean="0"/>
              <a:t>, </a:t>
            </a:r>
            <a:r>
              <a:rPr lang="fi-FI" sz="2400" dirty="0" err="1" smtClean="0"/>
              <a:t>förstöras</a:t>
            </a:r>
            <a:r>
              <a:rPr lang="fi-FI" sz="2400" dirty="0" smtClean="0"/>
              <a:t>) </a:t>
            </a:r>
            <a:r>
              <a:rPr lang="fi-FI" sz="2400" dirty="0" err="1" smtClean="0"/>
              <a:t>efter</a:t>
            </a:r>
            <a:r>
              <a:rPr lang="fi-FI" sz="2400" dirty="0" smtClean="0"/>
              <a:t> </a:t>
            </a:r>
            <a:r>
              <a:rPr lang="fi-FI" sz="2400" dirty="0" err="1" smtClean="0"/>
              <a:t>digitalisering</a:t>
            </a: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40549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200" dirty="0" err="1" smtClean="0"/>
              <a:t>Riksarkivets</a:t>
            </a:r>
            <a:r>
              <a:rPr lang="fi-FI" sz="3200" dirty="0" smtClean="0"/>
              <a:t> strategi 2020</a:t>
            </a:r>
            <a:endParaRPr lang="fi-FI" sz="32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4101553"/>
          </a:xfrm>
        </p:spPr>
        <p:txBody>
          <a:bodyPr>
            <a:normAutofit fontScale="92500" lnSpcReduction="10000"/>
          </a:bodyPr>
          <a:lstStyle/>
          <a:p>
            <a:r>
              <a:rPr lang="fi-FI" sz="2200" dirty="0" err="1" smtClean="0"/>
              <a:t>Trädde</a:t>
            </a:r>
            <a:r>
              <a:rPr lang="fi-FI" sz="2200" dirty="0" smtClean="0"/>
              <a:t> i </a:t>
            </a:r>
            <a:r>
              <a:rPr lang="fi-FI" sz="2200" dirty="0" err="1" smtClean="0"/>
              <a:t>kraft</a:t>
            </a:r>
            <a:r>
              <a:rPr lang="fi-FI" sz="2200" dirty="0" smtClean="0"/>
              <a:t> 01/2016 – </a:t>
            </a:r>
            <a:r>
              <a:rPr lang="fi-FI" sz="2200" dirty="0" err="1" smtClean="0"/>
              <a:t>grundar</a:t>
            </a:r>
            <a:r>
              <a:rPr lang="fi-FI" sz="2200" dirty="0" smtClean="0"/>
              <a:t> </a:t>
            </a:r>
            <a:r>
              <a:rPr lang="fi-FI" sz="2200" dirty="0" err="1" smtClean="0"/>
              <a:t>sig</a:t>
            </a:r>
            <a:r>
              <a:rPr lang="fi-FI" sz="2200" dirty="0" smtClean="0"/>
              <a:t> </a:t>
            </a:r>
            <a:r>
              <a:rPr lang="fi-FI" sz="2200" dirty="0" err="1" smtClean="0"/>
              <a:t>på</a:t>
            </a:r>
            <a:r>
              <a:rPr lang="fi-FI" sz="2200" dirty="0" smtClean="0"/>
              <a:t> </a:t>
            </a:r>
            <a:r>
              <a:rPr lang="fi-FI" sz="2200" dirty="0" err="1" smtClean="0"/>
              <a:t>lagförändringarna</a:t>
            </a:r>
            <a:r>
              <a:rPr lang="fi-FI" sz="2200" dirty="0" smtClean="0"/>
              <a:t> 2017 </a:t>
            </a:r>
            <a:r>
              <a:rPr lang="fi-FI" sz="2200" dirty="0" err="1" smtClean="0"/>
              <a:t>och</a:t>
            </a:r>
            <a:r>
              <a:rPr lang="fi-FI" sz="2200" dirty="0" smtClean="0"/>
              <a:t> </a:t>
            </a:r>
            <a:r>
              <a:rPr lang="fi-FI" sz="2200" dirty="0" err="1" smtClean="0"/>
              <a:t>den</a:t>
            </a:r>
            <a:r>
              <a:rPr lang="fi-FI" sz="2200" dirty="0" smtClean="0"/>
              <a:t> </a:t>
            </a:r>
            <a:r>
              <a:rPr lang="fi-FI" sz="2200" dirty="0" err="1" smtClean="0"/>
              <a:t>nya</a:t>
            </a:r>
            <a:r>
              <a:rPr lang="fi-FI" sz="2200" dirty="0" smtClean="0"/>
              <a:t> </a:t>
            </a:r>
            <a:r>
              <a:rPr lang="fi-FI" sz="2200" dirty="0" err="1" smtClean="0"/>
              <a:t>organisationen</a:t>
            </a:r>
            <a:endParaRPr lang="fi-FI" sz="2200" dirty="0" smtClean="0"/>
          </a:p>
          <a:p>
            <a:r>
              <a:rPr lang="fi-FI" sz="2200" dirty="0">
                <a:hlinkClick r:id="rId3"/>
              </a:rPr>
              <a:t>http://</a:t>
            </a:r>
            <a:r>
              <a:rPr lang="fi-FI" sz="2200" dirty="0" smtClean="0">
                <a:hlinkClick r:id="rId3"/>
              </a:rPr>
              <a:t>www.arkisto.fi/sv/arkivverket/strategi-2020</a:t>
            </a:r>
            <a:endParaRPr lang="fi-FI" sz="2200" dirty="0" smtClean="0"/>
          </a:p>
          <a:p>
            <a:pPr marL="0" indent="0">
              <a:buNone/>
            </a:pPr>
            <a:endParaRPr lang="fi-FI" sz="2200" dirty="0" smtClean="0"/>
          </a:p>
          <a:p>
            <a:r>
              <a:rPr lang="fi-FI" sz="2200" dirty="0" smtClean="0"/>
              <a:t>En </a:t>
            </a:r>
            <a:r>
              <a:rPr lang="fi-FI" sz="2200" dirty="0" err="1" smtClean="0"/>
              <a:t>kraftig</a:t>
            </a:r>
            <a:r>
              <a:rPr lang="fi-FI" sz="2200" dirty="0" smtClean="0"/>
              <a:t> </a:t>
            </a:r>
            <a:r>
              <a:rPr lang="fi-FI" sz="2200" dirty="0" err="1" smtClean="0"/>
              <a:t>satsning</a:t>
            </a:r>
            <a:r>
              <a:rPr lang="fi-FI" sz="2200" dirty="0" smtClean="0"/>
              <a:t> </a:t>
            </a:r>
            <a:r>
              <a:rPr lang="fi-FI" sz="2200" dirty="0" err="1" smtClean="0"/>
              <a:t>på</a:t>
            </a:r>
            <a:r>
              <a:rPr lang="fi-FI" sz="2200" dirty="0" smtClean="0"/>
              <a:t> </a:t>
            </a:r>
            <a:r>
              <a:rPr lang="fi-FI" sz="2200" dirty="0" err="1" smtClean="0"/>
              <a:t>digitalisering</a:t>
            </a:r>
            <a:r>
              <a:rPr lang="fi-FI" sz="2200" dirty="0" smtClean="0"/>
              <a:t> för </a:t>
            </a:r>
            <a:r>
              <a:rPr lang="fi-FI" sz="2200" dirty="0" err="1" smtClean="0"/>
              <a:t>att</a:t>
            </a:r>
            <a:r>
              <a:rPr lang="fi-FI" sz="2200" dirty="0" smtClean="0"/>
              <a:t> Finland </a:t>
            </a:r>
            <a:r>
              <a:rPr lang="fi-FI" sz="2200" dirty="0" err="1" smtClean="0"/>
              <a:t>skall</a:t>
            </a:r>
            <a:r>
              <a:rPr lang="fi-FI" sz="2200" dirty="0" smtClean="0"/>
              <a:t> </a:t>
            </a:r>
            <a:r>
              <a:rPr lang="fi-FI" sz="2200" dirty="0" err="1" smtClean="0"/>
              <a:t>kunna</a:t>
            </a:r>
            <a:r>
              <a:rPr lang="fi-FI" sz="2200" dirty="0" smtClean="0"/>
              <a:t> </a:t>
            </a:r>
            <a:r>
              <a:rPr lang="fi-FI" sz="2200" dirty="0" err="1" smtClean="0"/>
              <a:t>effektivt</a:t>
            </a:r>
            <a:r>
              <a:rPr lang="fi-FI" sz="2200" dirty="0" smtClean="0"/>
              <a:t> </a:t>
            </a:r>
            <a:r>
              <a:rPr lang="fi-FI" sz="2200" dirty="0" err="1" smtClean="0"/>
              <a:t>utnyttja</a:t>
            </a:r>
            <a:r>
              <a:rPr lang="fi-FI" sz="2200" dirty="0" smtClean="0"/>
              <a:t> </a:t>
            </a:r>
            <a:r>
              <a:rPr lang="fi-FI" sz="2200" dirty="0" err="1" smtClean="0"/>
              <a:t>offentlig</a:t>
            </a:r>
            <a:r>
              <a:rPr lang="fi-FI" sz="2200" dirty="0" smtClean="0"/>
              <a:t> </a:t>
            </a:r>
            <a:r>
              <a:rPr lang="fi-FI" sz="2200" dirty="0" err="1" smtClean="0"/>
              <a:t>information</a:t>
            </a:r>
            <a:r>
              <a:rPr lang="fi-FI" sz="2200" dirty="0" smtClean="0"/>
              <a:t>, </a:t>
            </a:r>
            <a:r>
              <a:rPr lang="fi-FI" sz="2200" dirty="0" err="1" smtClean="0"/>
              <a:t>effektivera</a:t>
            </a:r>
            <a:r>
              <a:rPr lang="fi-FI" sz="2200" dirty="0" smtClean="0"/>
              <a:t> </a:t>
            </a:r>
            <a:r>
              <a:rPr lang="fi-FI" sz="2200" dirty="0" err="1" smtClean="0"/>
              <a:t>myndigheternas</a:t>
            </a:r>
            <a:r>
              <a:rPr lang="fi-FI" sz="2200" dirty="0" smtClean="0"/>
              <a:t> </a:t>
            </a:r>
            <a:r>
              <a:rPr lang="fi-FI" sz="2200" dirty="0" err="1" smtClean="0"/>
              <a:t>verksamhet</a:t>
            </a:r>
            <a:r>
              <a:rPr lang="fi-FI" sz="2200" dirty="0" smtClean="0"/>
              <a:t> </a:t>
            </a:r>
            <a:r>
              <a:rPr lang="fi-FI" sz="2200" dirty="0" err="1" smtClean="0"/>
              <a:t>och</a:t>
            </a:r>
            <a:r>
              <a:rPr lang="fi-FI" sz="2200" dirty="0" smtClean="0"/>
              <a:t> </a:t>
            </a:r>
            <a:r>
              <a:rPr lang="fi-FI" sz="2200" dirty="0" err="1" smtClean="0"/>
              <a:t>uppnå</a:t>
            </a:r>
            <a:r>
              <a:rPr lang="fi-FI" sz="2200" dirty="0" smtClean="0"/>
              <a:t> </a:t>
            </a:r>
            <a:r>
              <a:rPr lang="fi-FI" sz="2200" dirty="0" err="1" smtClean="0"/>
              <a:t>positiva</a:t>
            </a:r>
            <a:r>
              <a:rPr lang="fi-FI" sz="2200" dirty="0" smtClean="0"/>
              <a:t> </a:t>
            </a:r>
            <a:r>
              <a:rPr lang="fi-FI" sz="2200" dirty="0" err="1" smtClean="0"/>
              <a:t>kostnadseffekter</a:t>
            </a:r>
            <a:endParaRPr lang="fi-FI" sz="2200" dirty="0"/>
          </a:p>
          <a:p>
            <a:r>
              <a:rPr lang="fi-FI" sz="2200" dirty="0" err="1" smtClean="0"/>
              <a:t>Förmågan</a:t>
            </a:r>
            <a:r>
              <a:rPr lang="fi-FI" sz="2200" dirty="0" smtClean="0"/>
              <a:t> </a:t>
            </a:r>
            <a:r>
              <a:rPr lang="fi-FI" sz="2200" dirty="0" err="1" smtClean="0"/>
              <a:t>att</a:t>
            </a:r>
            <a:r>
              <a:rPr lang="fi-FI" sz="2200" dirty="0" smtClean="0"/>
              <a:t> </a:t>
            </a:r>
            <a:r>
              <a:rPr lang="fi-FI" sz="2200" dirty="0" err="1" smtClean="0"/>
              <a:t>utnyttja</a:t>
            </a:r>
            <a:r>
              <a:rPr lang="fi-FI" sz="2200" dirty="0" smtClean="0"/>
              <a:t> </a:t>
            </a:r>
            <a:r>
              <a:rPr lang="fi-FI" sz="2200" dirty="0" err="1" smtClean="0"/>
              <a:t>information</a:t>
            </a:r>
            <a:r>
              <a:rPr lang="fi-FI" sz="2200" dirty="0" smtClean="0"/>
              <a:t> </a:t>
            </a:r>
            <a:r>
              <a:rPr lang="fi-FI" sz="2200" dirty="0" err="1" smtClean="0"/>
              <a:t>är</a:t>
            </a:r>
            <a:r>
              <a:rPr lang="fi-FI" sz="2200" dirty="0" smtClean="0"/>
              <a:t> </a:t>
            </a:r>
            <a:r>
              <a:rPr lang="fi-FI" sz="2200" dirty="0" err="1" smtClean="0"/>
              <a:t>central</a:t>
            </a:r>
            <a:r>
              <a:rPr lang="fi-FI" sz="2200" dirty="0"/>
              <a:t> </a:t>
            </a:r>
            <a:r>
              <a:rPr lang="fi-FI" sz="2200" dirty="0" smtClean="0"/>
              <a:t>för </a:t>
            </a:r>
            <a:r>
              <a:rPr lang="fi-FI" sz="2200" dirty="0" err="1" smtClean="0"/>
              <a:t>att</a:t>
            </a:r>
            <a:r>
              <a:rPr lang="fi-FI" sz="2200" dirty="0" smtClean="0"/>
              <a:t> </a:t>
            </a:r>
            <a:r>
              <a:rPr lang="fi-FI" sz="2200" dirty="0" err="1" smtClean="0"/>
              <a:t>uppnå</a:t>
            </a:r>
            <a:r>
              <a:rPr lang="fi-FI" sz="2200" dirty="0" smtClean="0"/>
              <a:t> </a:t>
            </a:r>
            <a:r>
              <a:rPr lang="fi-FI" sz="2200" dirty="0" err="1" smtClean="0"/>
              <a:t>konkurrenskraft</a:t>
            </a:r>
            <a:endParaRPr lang="fi-FI" sz="2200" dirty="0" smtClean="0"/>
          </a:p>
          <a:p>
            <a:r>
              <a:rPr lang="fi-FI" sz="2200" dirty="0" err="1" smtClean="0"/>
              <a:t>Bevarande</a:t>
            </a:r>
            <a:r>
              <a:rPr lang="fi-FI" sz="2200" dirty="0" smtClean="0"/>
              <a:t> </a:t>
            </a:r>
            <a:r>
              <a:rPr lang="fi-FI" sz="2200" dirty="0" err="1" smtClean="0"/>
              <a:t>och</a:t>
            </a:r>
            <a:r>
              <a:rPr lang="fi-FI" sz="2200" dirty="0" smtClean="0"/>
              <a:t> </a:t>
            </a:r>
            <a:r>
              <a:rPr lang="fi-FI" sz="2200" dirty="0" err="1" smtClean="0"/>
              <a:t>gallring</a:t>
            </a:r>
            <a:r>
              <a:rPr lang="fi-FI" sz="2200" dirty="0" smtClean="0"/>
              <a:t> </a:t>
            </a:r>
            <a:r>
              <a:rPr lang="fi-FI" sz="2200" dirty="0" err="1" smtClean="0"/>
              <a:t>bygger</a:t>
            </a:r>
            <a:r>
              <a:rPr lang="fi-FI" sz="2200" dirty="0" smtClean="0"/>
              <a:t> </a:t>
            </a:r>
            <a:r>
              <a:rPr lang="fi-FI" sz="2200" dirty="0" err="1" smtClean="0"/>
              <a:t>ännu</a:t>
            </a:r>
            <a:r>
              <a:rPr lang="fi-FI" sz="2200" dirty="0" smtClean="0"/>
              <a:t> </a:t>
            </a:r>
            <a:r>
              <a:rPr lang="fi-FI" sz="2200" dirty="0" err="1" smtClean="0"/>
              <a:t>på</a:t>
            </a:r>
            <a:r>
              <a:rPr lang="fi-FI" sz="2200" dirty="0" smtClean="0"/>
              <a:t> </a:t>
            </a:r>
            <a:r>
              <a:rPr lang="fi-FI" sz="2200" dirty="0" err="1" smtClean="0"/>
              <a:t>den</a:t>
            </a:r>
            <a:r>
              <a:rPr lang="fi-FI" sz="2200" dirty="0" smtClean="0"/>
              <a:t> </a:t>
            </a:r>
            <a:r>
              <a:rPr lang="fi-FI" sz="2200" dirty="0" err="1" smtClean="0"/>
              <a:t>tidigare</a:t>
            </a:r>
            <a:r>
              <a:rPr lang="fi-FI" sz="2200" dirty="0" smtClean="0"/>
              <a:t> strategin (2010-2015) </a:t>
            </a:r>
            <a:r>
              <a:rPr lang="fi-FI" sz="2200" dirty="0" err="1" smtClean="0"/>
              <a:t>och</a:t>
            </a:r>
            <a:r>
              <a:rPr lang="fi-FI" sz="2200" dirty="0" smtClean="0"/>
              <a:t> </a:t>
            </a:r>
            <a:r>
              <a:rPr lang="fi-FI" sz="2200" dirty="0" err="1" smtClean="0"/>
              <a:t>arkivverkets</a:t>
            </a:r>
            <a:r>
              <a:rPr lang="fi-FI" sz="2200" dirty="0" smtClean="0"/>
              <a:t> </a:t>
            </a:r>
            <a:r>
              <a:rPr lang="fi-FI" sz="2200" dirty="0" err="1" smtClean="0"/>
              <a:t>gallringspolitik</a:t>
            </a:r>
            <a:r>
              <a:rPr lang="fi-FI" sz="2200" dirty="0" smtClean="0"/>
              <a:t> </a:t>
            </a:r>
            <a:r>
              <a:rPr lang="fi-FI" sz="2200" dirty="0" err="1" smtClean="0"/>
              <a:t>och</a:t>
            </a:r>
            <a:r>
              <a:rPr lang="fi-FI" sz="2200" dirty="0" smtClean="0"/>
              <a:t> –strategi </a:t>
            </a:r>
            <a:r>
              <a:rPr lang="fi-FI" sz="2200" dirty="0" err="1" smtClean="0"/>
              <a:t>från</a:t>
            </a:r>
            <a:r>
              <a:rPr lang="fi-FI" sz="2200" dirty="0" smtClean="0"/>
              <a:t> </a:t>
            </a:r>
            <a:r>
              <a:rPr lang="fi-FI" sz="2200" dirty="0" err="1" smtClean="0"/>
              <a:t>år</a:t>
            </a:r>
            <a:r>
              <a:rPr lang="fi-FI" sz="2200" dirty="0" smtClean="0"/>
              <a:t> 2012</a:t>
            </a:r>
          </a:p>
          <a:p>
            <a:r>
              <a:rPr lang="fi-FI" sz="2200" dirty="0" err="1" smtClean="0"/>
              <a:t>År</a:t>
            </a:r>
            <a:r>
              <a:rPr lang="fi-FI" sz="2200" dirty="0" smtClean="0"/>
              <a:t> 2016 </a:t>
            </a:r>
            <a:r>
              <a:rPr lang="fi-FI" sz="2200" dirty="0" err="1" smtClean="0"/>
              <a:t>pågår</a:t>
            </a:r>
            <a:r>
              <a:rPr lang="fi-FI" sz="2200" dirty="0" smtClean="0"/>
              <a:t> </a:t>
            </a:r>
            <a:r>
              <a:rPr lang="fi-FI" sz="2200" dirty="0" err="1" smtClean="0"/>
              <a:t>flera</a:t>
            </a:r>
            <a:r>
              <a:rPr lang="fi-FI" sz="2200" dirty="0" smtClean="0"/>
              <a:t> </a:t>
            </a:r>
            <a:r>
              <a:rPr lang="fi-FI" sz="2200" dirty="0" err="1" smtClean="0"/>
              <a:t>utvecklingsprojekt</a:t>
            </a:r>
            <a:r>
              <a:rPr lang="fi-FI" sz="2200" dirty="0" smtClean="0"/>
              <a:t> </a:t>
            </a:r>
            <a:r>
              <a:rPr lang="fi-FI" sz="2200" dirty="0" err="1" smtClean="0"/>
              <a:t>som</a:t>
            </a:r>
            <a:r>
              <a:rPr lang="fi-FI" sz="2200" dirty="0" smtClean="0"/>
              <a:t> </a:t>
            </a:r>
            <a:r>
              <a:rPr lang="fi-FI" sz="2200" dirty="0" err="1" smtClean="0"/>
              <a:t>skall</a:t>
            </a:r>
            <a:r>
              <a:rPr lang="fi-FI" sz="2200" dirty="0" smtClean="0"/>
              <a:t> </a:t>
            </a:r>
            <a:r>
              <a:rPr lang="fi-FI" sz="2200" dirty="0" err="1" smtClean="0"/>
              <a:t>leda</a:t>
            </a:r>
            <a:r>
              <a:rPr lang="fi-FI" sz="2200" dirty="0" smtClean="0"/>
              <a:t> </a:t>
            </a:r>
            <a:r>
              <a:rPr lang="fi-FI" sz="2200" dirty="0" err="1" smtClean="0"/>
              <a:t>till</a:t>
            </a:r>
            <a:r>
              <a:rPr lang="fi-FI" sz="2200" dirty="0" smtClean="0"/>
              <a:t> </a:t>
            </a:r>
            <a:r>
              <a:rPr lang="fi-FI" sz="2200" dirty="0" err="1" smtClean="0"/>
              <a:t>nya</a:t>
            </a:r>
            <a:r>
              <a:rPr lang="fi-FI" sz="2200" dirty="0" smtClean="0"/>
              <a:t> </a:t>
            </a:r>
            <a:r>
              <a:rPr lang="fi-FI" sz="2200" dirty="0" err="1" smtClean="0"/>
              <a:t>verksamhetsmodeller</a:t>
            </a:r>
            <a:r>
              <a:rPr lang="fi-FI" sz="2200" dirty="0" smtClean="0"/>
              <a:t> fr o m 2017  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67440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Gallringsstrategin</a:t>
            </a:r>
            <a:r>
              <a:rPr lang="fi-FI" sz="4000" dirty="0" smtClean="0"/>
              <a:t> 2012 (1)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4317577"/>
          </a:xfrm>
        </p:spPr>
        <p:txBody>
          <a:bodyPr>
            <a:normAutofit fontScale="32500" lnSpcReduction="20000"/>
          </a:bodyPr>
          <a:lstStyle/>
          <a:p>
            <a:r>
              <a:rPr lang="fi-FI" sz="4900" dirty="0">
                <a:hlinkClick r:id="rId2"/>
              </a:rPr>
              <a:t>http://</a:t>
            </a:r>
            <a:r>
              <a:rPr lang="fi-FI" sz="4900" dirty="0" smtClean="0">
                <a:hlinkClick r:id="rId2"/>
              </a:rPr>
              <a:t>www.arkisto.fi/uploads/Arkistolaitos/Teht%C3%A4v%C3%A4t%20ja%20toiminta/Seulonta/SEULONTASTRATEGIA-17-12-2012.pdf</a:t>
            </a:r>
            <a:r>
              <a:rPr lang="fi-FI" sz="4900" dirty="0" smtClean="0"/>
              <a:t> (</a:t>
            </a:r>
            <a:r>
              <a:rPr lang="fi-FI" sz="4900" dirty="0" err="1" smtClean="0"/>
              <a:t>på</a:t>
            </a:r>
            <a:r>
              <a:rPr lang="fi-FI" sz="4900" dirty="0" smtClean="0"/>
              <a:t> </a:t>
            </a:r>
            <a:r>
              <a:rPr lang="fi-FI" sz="4900" dirty="0" err="1" smtClean="0"/>
              <a:t>finska</a:t>
            </a:r>
            <a:r>
              <a:rPr lang="fi-FI" sz="4900" dirty="0" smtClean="0"/>
              <a:t>)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r>
              <a:rPr lang="fi-FI" sz="6200" b="1" dirty="0" err="1" smtClean="0"/>
              <a:t>Gallringsverksamheten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utgår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från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att</a:t>
            </a:r>
            <a:r>
              <a:rPr lang="fi-FI" sz="6200" b="1" dirty="0" smtClean="0"/>
              <a:t> alla </a:t>
            </a:r>
            <a:r>
              <a:rPr lang="fi-FI" sz="6200" b="1" dirty="0" err="1" smtClean="0"/>
              <a:t>betydande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handlingar</a:t>
            </a:r>
            <a:r>
              <a:rPr lang="fi-FI" sz="6200" b="1" dirty="0" smtClean="0"/>
              <a:t> /</a:t>
            </a:r>
            <a:r>
              <a:rPr lang="fi-FI" sz="6200" b="1" dirty="0" err="1" smtClean="0"/>
              <a:t>information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inom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den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offentliga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förvaltningen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förvaras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varaktigt</a:t>
            </a:r>
            <a:r>
              <a:rPr lang="fi-FI" sz="6200" b="1" dirty="0" smtClean="0"/>
              <a:t> i </a:t>
            </a:r>
            <a:r>
              <a:rPr lang="fi-FI" sz="6200" b="1" dirty="0" err="1" smtClean="0"/>
              <a:t>elektronisk</a:t>
            </a:r>
            <a:r>
              <a:rPr lang="fi-FI" sz="6200" b="1" dirty="0" smtClean="0"/>
              <a:t> </a:t>
            </a:r>
            <a:r>
              <a:rPr lang="fi-FI" sz="6200" b="1" dirty="0" err="1" smtClean="0"/>
              <a:t>form</a:t>
            </a:r>
            <a:r>
              <a:rPr lang="fi-FI" sz="6200" b="1" dirty="0" smtClean="0"/>
              <a:t> </a:t>
            </a:r>
            <a:endParaRPr lang="fi-FI" sz="6200" dirty="0"/>
          </a:p>
          <a:p>
            <a:r>
              <a:rPr lang="fi-FI" sz="6200" dirty="0" err="1" smtClean="0"/>
              <a:t>Så</a:t>
            </a:r>
            <a:r>
              <a:rPr lang="fi-FI" sz="6200" dirty="0" smtClean="0"/>
              <a:t> </a:t>
            </a:r>
            <a:r>
              <a:rPr lang="fi-FI" sz="6200" dirty="0" err="1" smtClean="0"/>
              <a:t>här</a:t>
            </a:r>
            <a:r>
              <a:rPr lang="fi-FI" sz="6200" dirty="0" smtClean="0"/>
              <a:t> </a:t>
            </a:r>
            <a:r>
              <a:rPr lang="fi-FI" sz="6200" dirty="0" err="1" smtClean="0"/>
              <a:t>kan</a:t>
            </a:r>
            <a:r>
              <a:rPr lang="fi-FI" sz="6200" dirty="0" smtClean="0"/>
              <a:t> </a:t>
            </a:r>
            <a:r>
              <a:rPr lang="fi-FI" sz="6200" dirty="0" err="1" smtClean="0"/>
              <a:t>man</a:t>
            </a:r>
            <a:r>
              <a:rPr lang="fi-FI" sz="6200" dirty="0" smtClean="0"/>
              <a:t> </a:t>
            </a:r>
            <a:r>
              <a:rPr lang="fi-FI" sz="6200" dirty="0" err="1" smtClean="0"/>
              <a:t>effektivisera</a:t>
            </a:r>
            <a:r>
              <a:rPr lang="fi-FI" sz="6200" dirty="0" smtClean="0"/>
              <a:t> en </a:t>
            </a:r>
            <a:r>
              <a:rPr lang="fi-FI" sz="6200" dirty="0" err="1" smtClean="0"/>
              <a:t>mångsidig</a:t>
            </a:r>
            <a:r>
              <a:rPr lang="fi-FI" sz="6200" dirty="0" smtClean="0"/>
              <a:t> </a:t>
            </a:r>
            <a:r>
              <a:rPr lang="fi-FI" sz="6200" dirty="0" err="1" smtClean="0"/>
              <a:t>användning</a:t>
            </a:r>
            <a:r>
              <a:rPr lang="fi-FI" sz="6200" dirty="0" smtClean="0"/>
              <a:t> av </a:t>
            </a:r>
            <a:r>
              <a:rPr lang="fi-FI" sz="6200" dirty="0" err="1" smtClean="0"/>
              <a:t>informationen</a:t>
            </a:r>
            <a:r>
              <a:rPr lang="fi-FI" sz="6200" dirty="0" smtClean="0"/>
              <a:t> </a:t>
            </a:r>
            <a:r>
              <a:rPr lang="fi-FI" sz="6200" dirty="0" err="1" smtClean="0"/>
              <a:t>inom</a:t>
            </a:r>
            <a:r>
              <a:rPr lang="fi-FI" sz="6200" dirty="0" smtClean="0"/>
              <a:t> </a:t>
            </a:r>
            <a:r>
              <a:rPr lang="fi-FI" sz="6200" dirty="0" err="1" smtClean="0"/>
              <a:t>forskning</a:t>
            </a:r>
            <a:r>
              <a:rPr lang="fi-FI" sz="6200" dirty="0" smtClean="0"/>
              <a:t> </a:t>
            </a:r>
            <a:r>
              <a:rPr lang="fi-FI" sz="6200" dirty="0" err="1" smtClean="0"/>
              <a:t>och</a:t>
            </a:r>
            <a:r>
              <a:rPr lang="fi-FI" sz="6200" dirty="0" smtClean="0"/>
              <a:t> </a:t>
            </a:r>
            <a:r>
              <a:rPr lang="fi-FI" sz="6200" dirty="0" err="1" smtClean="0"/>
              <a:t>skapa</a:t>
            </a:r>
            <a:r>
              <a:rPr lang="fi-FI" sz="6200" dirty="0" smtClean="0"/>
              <a:t> </a:t>
            </a:r>
            <a:r>
              <a:rPr lang="fi-FI" sz="6200" dirty="0" err="1" smtClean="0"/>
              <a:t>förutsättningar</a:t>
            </a:r>
            <a:r>
              <a:rPr lang="fi-FI" sz="6200" dirty="0" smtClean="0"/>
              <a:t> för </a:t>
            </a:r>
            <a:r>
              <a:rPr lang="fi-FI" sz="6200" dirty="0" err="1" smtClean="0"/>
              <a:t>att</a:t>
            </a:r>
            <a:r>
              <a:rPr lang="fi-FI" sz="6200" dirty="0" smtClean="0"/>
              <a:t> </a:t>
            </a:r>
            <a:r>
              <a:rPr lang="fi-FI" sz="6200" dirty="0" err="1" smtClean="0"/>
              <a:t>på</a:t>
            </a:r>
            <a:r>
              <a:rPr lang="fi-FI" sz="6200" dirty="0" smtClean="0"/>
              <a:t> </a:t>
            </a:r>
            <a:r>
              <a:rPr lang="fi-FI" sz="6200" dirty="0" err="1" smtClean="0"/>
              <a:t>olika</a:t>
            </a:r>
            <a:r>
              <a:rPr lang="fi-FI" sz="6200" dirty="0" smtClean="0"/>
              <a:t> </a:t>
            </a:r>
            <a:r>
              <a:rPr lang="fi-FI" sz="6200" dirty="0" err="1" smtClean="0"/>
              <a:t>sätt</a:t>
            </a:r>
            <a:r>
              <a:rPr lang="fi-FI" sz="6200" dirty="0" smtClean="0"/>
              <a:t> </a:t>
            </a:r>
            <a:r>
              <a:rPr lang="fi-FI" sz="6200" dirty="0" err="1" smtClean="0"/>
              <a:t>kombinera</a:t>
            </a:r>
            <a:r>
              <a:rPr lang="fi-FI" sz="6200" dirty="0" smtClean="0"/>
              <a:t> </a:t>
            </a:r>
            <a:r>
              <a:rPr lang="fi-FI" sz="6200" dirty="0" err="1" smtClean="0"/>
              <a:t>olika</a:t>
            </a:r>
            <a:r>
              <a:rPr lang="fi-FI" sz="6200" dirty="0" smtClean="0"/>
              <a:t> </a:t>
            </a:r>
            <a:r>
              <a:rPr lang="fi-FI" sz="6200" dirty="0" err="1" smtClean="0"/>
              <a:t>myndigheters</a:t>
            </a:r>
            <a:r>
              <a:rPr lang="fi-FI" sz="6200" dirty="0" smtClean="0"/>
              <a:t> </a:t>
            </a:r>
            <a:r>
              <a:rPr lang="fi-FI" sz="6200" dirty="0" err="1" smtClean="0"/>
              <a:t>handlingar</a:t>
            </a:r>
            <a:r>
              <a:rPr lang="fi-FI" sz="6200" dirty="0" smtClean="0"/>
              <a:t> (</a:t>
            </a:r>
            <a:r>
              <a:rPr lang="fi-FI" sz="6200" dirty="0" err="1" smtClean="0"/>
              <a:t>främst</a:t>
            </a:r>
            <a:r>
              <a:rPr lang="fi-FI" sz="6200" dirty="0" smtClean="0"/>
              <a:t> </a:t>
            </a:r>
            <a:r>
              <a:rPr lang="fi-FI" sz="6200" dirty="0" err="1" smtClean="0"/>
              <a:t>information</a:t>
            </a:r>
            <a:r>
              <a:rPr lang="fi-FI" sz="6200" dirty="0" smtClean="0"/>
              <a:t> i </a:t>
            </a:r>
            <a:r>
              <a:rPr lang="fi-FI" sz="6200" dirty="0" err="1" smtClean="0"/>
              <a:t>olika</a:t>
            </a:r>
            <a:r>
              <a:rPr lang="fi-FI" sz="6200" dirty="0" smtClean="0"/>
              <a:t> </a:t>
            </a:r>
            <a:r>
              <a:rPr lang="fi-FI" sz="6200" dirty="0" err="1" smtClean="0"/>
              <a:t>register</a:t>
            </a:r>
            <a:r>
              <a:rPr lang="fi-FI" sz="6200" dirty="0" smtClean="0"/>
              <a:t>) för </a:t>
            </a:r>
            <a:r>
              <a:rPr lang="fi-FI" sz="6200" dirty="0" err="1" smtClean="0"/>
              <a:t>forskningens</a:t>
            </a:r>
            <a:r>
              <a:rPr lang="fi-FI" sz="6200" dirty="0" smtClean="0"/>
              <a:t> </a:t>
            </a:r>
            <a:r>
              <a:rPr lang="fi-FI" sz="6200" dirty="0" err="1" smtClean="0"/>
              <a:t>olika</a:t>
            </a:r>
            <a:r>
              <a:rPr lang="fi-FI" sz="6200" dirty="0" smtClean="0"/>
              <a:t> </a:t>
            </a:r>
            <a:r>
              <a:rPr lang="fi-FI" sz="6200" dirty="0" err="1" smtClean="0"/>
              <a:t>behov</a:t>
            </a:r>
            <a:r>
              <a:rPr lang="fi-FI" sz="6200" dirty="0" smtClean="0"/>
              <a:t>  </a:t>
            </a:r>
          </a:p>
          <a:p>
            <a:r>
              <a:rPr lang="fi-FI" sz="6200" dirty="0" smtClean="0"/>
              <a:t>En </a:t>
            </a:r>
            <a:r>
              <a:rPr lang="fi-FI" sz="6200" dirty="0" err="1" smtClean="0"/>
              <a:t>allt</a:t>
            </a:r>
            <a:r>
              <a:rPr lang="fi-FI" sz="6200" dirty="0" smtClean="0"/>
              <a:t> </a:t>
            </a:r>
            <a:r>
              <a:rPr lang="fi-FI" sz="6200" dirty="0" err="1" smtClean="0"/>
              <a:t>större</a:t>
            </a:r>
            <a:r>
              <a:rPr lang="fi-FI" sz="6200" dirty="0" smtClean="0"/>
              <a:t> del av </a:t>
            </a:r>
            <a:r>
              <a:rPr lang="fi-FI" sz="6200" dirty="0" err="1" smtClean="0"/>
              <a:t>den</a:t>
            </a:r>
            <a:r>
              <a:rPr lang="fi-FI" sz="6200" dirty="0" smtClean="0"/>
              <a:t> </a:t>
            </a:r>
            <a:r>
              <a:rPr lang="fi-FI" sz="6200" dirty="0" err="1" smtClean="0"/>
              <a:t>offentliga</a:t>
            </a:r>
            <a:r>
              <a:rPr lang="fi-FI" sz="6200" dirty="0" smtClean="0"/>
              <a:t> </a:t>
            </a:r>
            <a:r>
              <a:rPr lang="fi-FI" sz="6200" dirty="0" err="1" smtClean="0"/>
              <a:t>förvaltningens</a:t>
            </a:r>
            <a:r>
              <a:rPr lang="fi-FI" sz="6200" dirty="0" smtClean="0"/>
              <a:t> </a:t>
            </a:r>
            <a:r>
              <a:rPr lang="fi-FI" sz="6200" dirty="0" err="1" smtClean="0"/>
              <a:t>handlingar/information</a:t>
            </a:r>
            <a:r>
              <a:rPr lang="fi-FI" sz="6200" dirty="0" smtClean="0"/>
              <a:t> </a:t>
            </a:r>
            <a:r>
              <a:rPr lang="fi-FI" sz="6200" dirty="0" err="1" smtClean="0"/>
              <a:t>kan</a:t>
            </a:r>
            <a:r>
              <a:rPr lang="fi-FI" sz="6200" dirty="0" smtClean="0"/>
              <a:t> </a:t>
            </a:r>
            <a:r>
              <a:rPr lang="fi-FI" sz="6200" dirty="0" err="1" smtClean="0"/>
              <a:t>förvaras</a:t>
            </a:r>
            <a:r>
              <a:rPr lang="fi-FI" sz="6200" dirty="0" smtClean="0"/>
              <a:t> </a:t>
            </a:r>
            <a:r>
              <a:rPr lang="fi-FI" sz="6200" dirty="0" err="1" smtClean="0"/>
              <a:t>varaktigt</a:t>
            </a:r>
            <a:r>
              <a:rPr lang="fi-FI" sz="6200" dirty="0" smtClean="0"/>
              <a:t>. </a:t>
            </a:r>
          </a:p>
          <a:p>
            <a:r>
              <a:rPr lang="fi-FI" sz="6200" dirty="0" err="1" smtClean="0"/>
              <a:t>Handlingar</a:t>
            </a:r>
            <a:r>
              <a:rPr lang="fi-FI" sz="6200" dirty="0" smtClean="0"/>
              <a:t> </a:t>
            </a:r>
            <a:r>
              <a:rPr lang="fi-FI" sz="6200" dirty="0" err="1" smtClean="0"/>
              <a:t>från</a:t>
            </a:r>
            <a:r>
              <a:rPr lang="fi-FI" sz="6200" dirty="0" smtClean="0"/>
              <a:t> </a:t>
            </a:r>
            <a:r>
              <a:rPr lang="fi-FI" sz="6200" dirty="0" err="1" smtClean="0"/>
              <a:t>tidigare</a:t>
            </a:r>
            <a:r>
              <a:rPr lang="fi-FI" sz="6200" dirty="0" smtClean="0"/>
              <a:t> </a:t>
            </a:r>
            <a:r>
              <a:rPr lang="fi-FI" sz="6200" dirty="0" err="1" smtClean="0"/>
              <a:t>årtionden</a:t>
            </a:r>
            <a:r>
              <a:rPr lang="fi-FI" sz="6200" dirty="0" smtClean="0"/>
              <a:t> (1950-talet-) </a:t>
            </a:r>
            <a:r>
              <a:rPr lang="fi-FI" sz="6200" dirty="0" err="1" smtClean="0"/>
              <a:t>som</a:t>
            </a:r>
            <a:r>
              <a:rPr lang="fi-FI" sz="6200" dirty="0" smtClean="0"/>
              <a:t> </a:t>
            </a:r>
            <a:r>
              <a:rPr lang="fi-FI" sz="6200" dirty="0" err="1" smtClean="0"/>
              <a:t>finns</a:t>
            </a:r>
            <a:r>
              <a:rPr lang="fi-FI" sz="6200" dirty="0" smtClean="0"/>
              <a:t> </a:t>
            </a:r>
            <a:r>
              <a:rPr lang="fi-FI" sz="6200" dirty="0" err="1" smtClean="0"/>
              <a:t>endast</a:t>
            </a:r>
            <a:r>
              <a:rPr lang="fi-FI" sz="6200" dirty="0" smtClean="0"/>
              <a:t> i </a:t>
            </a:r>
            <a:r>
              <a:rPr lang="fi-FI" sz="6200" dirty="0" err="1" smtClean="0"/>
              <a:t>analog</a:t>
            </a:r>
            <a:r>
              <a:rPr lang="fi-FI" sz="6200" dirty="0" smtClean="0"/>
              <a:t> </a:t>
            </a:r>
            <a:r>
              <a:rPr lang="fi-FI" sz="6200" dirty="0" err="1" smtClean="0"/>
              <a:t>form</a:t>
            </a:r>
            <a:r>
              <a:rPr lang="fi-FI" sz="6200" dirty="0" smtClean="0"/>
              <a:t>, </a:t>
            </a:r>
            <a:r>
              <a:rPr lang="fi-FI" sz="6200" dirty="0" err="1" smtClean="0"/>
              <a:t>kan</a:t>
            </a:r>
            <a:r>
              <a:rPr lang="fi-FI" sz="6200" dirty="0" smtClean="0"/>
              <a:t> </a:t>
            </a:r>
            <a:r>
              <a:rPr lang="fi-FI" sz="6200" dirty="0" err="1" smtClean="0"/>
              <a:t>inte</a:t>
            </a:r>
            <a:r>
              <a:rPr lang="fi-FI" sz="6200" dirty="0" smtClean="0"/>
              <a:t> </a:t>
            </a:r>
            <a:r>
              <a:rPr lang="fi-FI" sz="6200" dirty="0" err="1" smtClean="0"/>
              <a:t>bevaras</a:t>
            </a:r>
            <a:r>
              <a:rPr lang="fi-FI" sz="6200" dirty="0" smtClean="0"/>
              <a:t> i lika </a:t>
            </a:r>
            <a:r>
              <a:rPr lang="fi-FI" sz="6200" dirty="0" err="1" smtClean="0"/>
              <a:t>stor</a:t>
            </a:r>
            <a:r>
              <a:rPr lang="fi-FI" sz="6200" dirty="0" smtClean="0"/>
              <a:t> </a:t>
            </a:r>
            <a:r>
              <a:rPr lang="fi-FI" sz="6200" dirty="0" err="1" smtClean="0"/>
              <a:t>utsträckning</a:t>
            </a:r>
            <a:r>
              <a:rPr lang="fi-FI" sz="6200" dirty="0" smtClean="0"/>
              <a:t> </a:t>
            </a:r>
            <a:r>
              <a:rPr lang="fi-FI" sz="6200" dirty="0" err="1" smtClean="0"/>
              <a:t>om</a:t>
            </a:r>
            <a:r>
              <a:rPr lang="fi-FI" sz="6200" dirty="0" smtClean="0"/>
              <a:t> de </a:t>
            </a:r>
            <a:r>
              <a:rPr lang="fi-FI" sz="6200" dirty="0" err="1" smtClean="0"/>
              <a:t>inte</a:t>
            </a:r>
            <a:r>
              <a:rPr lang="fi-FI" sz="6200" dirty="0" smtClean="0"/>
              <a:t> </a:t>
            </a:r>
            <a:r>
              <a:rPr lang="fi-FI" sz="6200" dirty="0" err="1" smtClean="0"/>
              <a:t>överförs</a:t>
            </a:r>
            <a:r>
              <a:rPr lang="fi-FI" sz="6200" dirty="0" smtClean="0"/>
              <a:t> </a:t>
            </a:r>
            <a:r>
              <a:rPr lang="fi-FI" sz="6200" dirty="0" err="1" smtClean="0"/>
              <a:t>till</a:t>
            </a:r>
            <a:r>
              <a:rPr lang="fi-FI" sz="6200" dirty="0" smtClean="0"/>
              <a:t> </a:t>
            </a:r>
            <a:r>
              <a:rPr lang="fi-FI" sz="6200" dirty="0" err="1" smtClean="0"/>
              <a:t>digital</a:t>
            </a:r>
            <a:r>
              <a:rPr lang="fi-FI" sz="6200" dirty="0" smtClean="0"/>
              <a:t> </a:t>
            </a:r>
            <a:r>
              <a:rPr lang="fi-FI" sz="6200" dirty="0" err="1" smtClean="0"/>
              <a:t>form</a:t>
            </a:r>
            <a:r>
              <a:rPr lang="fi-FI" sz="6200" dirty="0" smtClean="0"/>
              <a:t> (</a:t>
            </a:r>
            <a:r>
              <a:rPr lang="fi-FI" sz="6200" dirty="0" err="1" smtClean="0"/>
              <a:t>digitaliseras</a:t>
            </a:r>
            <a:r>
              <a:rPr lang="fi-FI" sz="6200" dirty="0" smtClean="0"/>
              <a:t>)</a:t>
            </a:r>
            <a:endParaRPr lang="fi-FI" sz="62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9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/>
              <a:t>Gallringsstrategin</a:t>
            </a:r>
            <a:r>
              <a:rPr lang="fi-FI" sz="4000" dirty="0"/>
              <a:t> 2012 </a:t>
            </a:r>
            <a:r>
              <a:rPr lang="fi-FI" sz="4000" dirty="0" smtClean="0"/>
              <a:t>(2)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b="1" dirty="0" smtClean="0"/>
              <a:t>En </a:t>
            </a:r>
            <a:r>
              <a:rPr lang="fi-FI" b="1" dirty="0" err="1" smtClean="0"/>
              <a:t>allt</a:t>
            </a:r>
            <a:r>
              <a:rPr lang="fi-FI" b="1" dirty="0" smtClean="0"/>
              <a:t> </a:t>
            </a:r>
            <a:r>
              <a:rPr lang="fi-FI" b="1" dirty="0" err="1" smtClean="0"/>
              <a:t>större</a:t>
            </a:r>
            <a:r>
              <a:rPr lang="fi-FI" b="1" dirty="0" smtClean="0"/>
              <a:t> del av </a:t>
            </a:r>
            <a:r>
              <a:rPr lang="fi-FI" b="1" dirty="0" err="1" smtClean="0"/>
              <a:t>den</a:t>
            </a:r>
            <a:r>
              <a:rPr lang="fi-FI" b="1" dirty="0" smtClean="0"/>
              <a:t> </a:t>
            </a:r>
            <a:r>
              <a:rPr lang="fi-FI" b="1" dirty="0" err="1" smtClean="0"/>
              <a:t>offentliga</a:t>
            </a:r>
            <a:r>
              <a:rPr lang="fi-FI" b="1" dirty="0" smtClean="0"/>
              <a:t> </a:t>
            </a:r>
            <a:r>
              <a:rPr lang="fi-FI" b="1" dirty="0" err="1" smtClean="0"/>
              <a:t>förvaltningens</a:t>
            </a:r>
            <a:r>
              <a:rPr lang="fi-FI" b="1" dirty="0" smtClean="0"/>
              <a:t> </a:t>
            </a:r>
            <a:r>
              <a:rPr lang="fi-FI" b="1" dirty="0" err="1" smtClean="0"/>
              <a:t>dokumentinformation</a:t>
            </a:r>
            <a:r>
              <a:rPr lang="fi-FI" b="1" dirty="0" smtClean="0"/>
              <a:t> </a:t>
            </a:r>
            <a:r>
              <a:rPr lang="fi-FI" b="1" dirty="0" err="1" smtClean="0"/>
              <a:t>kan</a:t>
            </a:r>
            <a:r>
              <a:rPr lang="fi-FI" b="1" dirty="0" smtClean="0"/>
              <a:t> </a:t>
            </a:r>
            <a:r>
              <a:rPr lang="fi-FI" b="1" dirty="0" err="1" smtClean="0"/>
              <a:t>förvaras</a:t>
            </a:r>
            <a:r>
              <a:rPr lang="fi-FI" b="1" dirty="0" smtClean="0"/>
              <a:t> </a:t>
            </a:r>
            <a:r>
              <a:rPr lang="fi-FI" b="1" dirty="0" err="1" smtClean="0"/>
              <a:t>varaktigt</a:t>
            </a:r>
            <a:r>
              <a:rPr lang="fi-FI" dirty="0" smtClean="0"/>
              <a:t> </a:t>
            </a:r>
            <a:endParaRPr lang="fi-FI" dirty="0"/>
          </a:p>
          <a:p>
            <a:r>
              <a:rPr lang="fi-FI" dirty="0" err="1" smtClean="0"/>
              <a:t>Dokumentinformation</a:t>
            </a:r>
            <a:r>
              <a:rPr lang="fi-FI" dirty="0" smtClean="0"/>
              <a:t> (asiakirjatieto)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förvaras</a:t>
            </a:r>
            <a:r>
              <a:rPr lang="fi-FI" dirty="0" smtClean="0"/>
              <a:t> </a:t>
            </a:r>
            <a:r>
              <a:rPr lang="fi-FI" dirty="0" err="1" smtClean="0"/>
              <a:t>varaktigt</a:t>
            </a:r>
            <a:r>
              <a:rPr lang="fi-FI" dirty="0" smtClean="0"/>
              <a:t> i </a:t>
            </a:r>
            <a:r>
              <a:rPr lang="fi-FI" dirty="0" err="1" smtClean="0"/>
              <a:t>digital</a:t>
            </a:r>
            <a:r>
              <a:rPr lang="fi-FI" dirty="0" smtClean="0"/>
              <a:t> </a:t>
            </a:r>
            <a:r>
              <a:rPr lang="fi-FI" dirty="0" err="1" smtClean="0"/>
              <a:t>form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nu</a:t>
            </a:r>
            <a:r>
              <a:rPr lang="fi-FI" dirty="0" smtClean="0"/>
              <a:t> </a:t>
            </a:r>
            <a:r>
              <a:rPr lang="fi-FI" dirty="0" err="1" smtClean="0"/>
              <a:t>framåt</a:t>
            </a:r>
            <a:r>
              <a:rPr lang="fi-FI" dirty="0" smtClean="0"/>
              <a:t>, </a:t>
            </a:r>
            <a:r>
              <a:rPr lang="fi-FI" dirty="0" err="1" smtClean="0"/>
              <a:t>och</a:t>
            </a:r>
            <a:r>
              <a:rPr lang="fi-FI" dirty="0" smtClean="0"/>
              <a:t> 10-30 </a:t>
            </a:r>
            <a:r>
              <a:rPr lang="fi-FI" dirty="0" err="1" smtClean="0"/>
              <a:t>retroaktivt</a:t>
            </a:r>
            <a:r>
              <a:rPr lang="fi-FI" dirty="0" smtClean="0"/>
              <a:t>  </a:t>
            </a:r>
          </a:p>
          <a:p>
            <a:r>
              <a:rPr lang="fi-FI" dirty="0" err="1" smtClean="0"/>
              <a:t>Omöjligt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avgränsa</a:t>
            </a:r>
            <a:r>
              <a:rPr lang="fi-FI" dirty="0" smtClean="0"/>
              <a:t> en </a:t>
            </a:r>
            <a:r>
              <a:rPr lang="fi-FI" dirty="0" err="1" smtClean="0"/>
              <a:t>viss</a:t>
            </a:r>
            <a:r>
              <a:rPr lang="fi-FI" dirty="0" smtClean="0"/>
              <a:t> </a:t>
            </a:r>
            <a:r>
              <a:rPr lang="fi-FI" dirty="0" err="1" smtClean="0"/>
              <a:t>procentuell</a:t>
            </a:r>
            <a:r>
              <a:rPr lang="fi-FI" dirty="0" smtClean="0"/>
              <a:t> </a:t>
            </a:r>
            <a:r>
              <a:rPr lang="fi-FI" dirty="0" err="1" smtClean="0"/>
              <a:t>andel</a:t>
            </a:r>
            <a:r>
              <a:rPr lang="fi-FI" dirty="0" smtClean="0"/>
              <a:t> (t ex 10-15%) av </a:t>
            </a:r>
            <a:r>
              <a:rPr lang="fi-FI" dirty="0" err="1" smtClean="0"/>
              <a:t>årstillväxten</a:t>
            </a:r>
            <a:r>
              <a:rPr lang="fi-FI" dirty="0" smtClean="0"/>
              <a:t>. </a:t>
            </a:r>
            <a:r>
              <a:rPr lang="fi-FI" dirty="0" err="1" smtClean="0"/>
              <a:t>Också</a:t>
            </a:r>
            <a:r>
              <a:rPr lang="fi-FI" dirty="0" smtClean="0"/>
              <a:t> </a:t>
            </a:r>
            <a:r>
              <a:rPr lang="fi-FI" dirty="0" err="1" smtClean="0"/>
              <a:t>svårt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mäta</a:t>
            </a:r>
            <a:r>
              <a:rPr lang="fi-FI" dirty="0" smtClean="0"/>
              <a:t>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stor</a:t>
            </a:r>
            <a:r>
              <a:rPr lang="fi-FI" dirty="0" smtClean="0"/>
              <a:t> ”</a:t>
            </a:r>
            <a:r>
              <a:rPr lang="fi-FI" dirty="0" err="1" smtClean="0"/>
              <a:t>årsproduktionen</a:t>
            </a:r>
            <a:r>
              <a:rPr lang="fi-FI" dirty="0" smtClean="0"/>
              <a:t>” av </a:t>
            </a:r>
            <a:r>
              <a:rPr lang="fi-FI" dirty="0" err="1" smtClean="0"/>
              <a:t>digitalt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endParaRPr lang="fi-FI" dirty="0" smtClean="0"/>
          </a:p>
          <a:p>
            <a:r>
              <a:rPr lang="fi-FI" b="1" dirty="0" smtClean="0"/>
              <a:t>= en </a:t>
            </a:r>
            <a:r>
              <a:rPr lang="fi-FI" b="1" dirty="0" err="1" smtClean="0"/>
              <a:t>större</a:t>
            </a:r>
            <a:r>
              <a:rPr lang="fi-FI" b="1" dirty="0" smtClean="0"/>
              <a:t> del </a:t>
            </a:r>
            <a:r>
              <a:rPr lang="fi-FI" b="1" dirty="0" err="1" smtClean="0"/>
              <a:t>än</a:t>
            </a:r>
            <a:r>
              <a:rPr lang="fi-FI" b="1" dirty="0" smtClean="0"/>
              <a:t> </a:t>
            </a:r>
            <a:r>
              <a:rPr lang="fi-FI" b="1" dirty="0" err="1" smtClean="0"/>
              <a:t>tidigare</a:t>
            </a:r>
            <a:r>
              <a:rPr lang="fi-FI" b="1" dirty="0" smtClean="0"/>
              <a:t> </a:t>
            </a:r>
            <a:r>
              <a:rPr lang="fi-FI" b="1" dirty="0" err="1" smtClean="0"/>
              <a:t>bevaras</a:t>
            </a:r>
            <a:r>
              <a:rPr lang="fi-FI" b="1" dirty="0" smtClean="0"/>
              <a:t> </a:t>
            </a:r>
            <a:r>
              <a:rPr lang="fi-FI" b="1" dirty="0" err="1" smtClean="0"/>
              <a:t>varaktigt</a:t>
            </a:r>
            <a:endParaRPr lang="fi-FI" b="1" dirty="0"/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6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/>
              <a:t>Gallringsstrategin</a:t>
            </a:r>
            <a:r>
              <a:rPr lang="fi-FI" sz="4000" dirty="0"/>
              <a:t> 2012 </a:t>
            </a:r>
            <a:r>
              <a:rPr lang="fi-FI" sz="4000" dirty="0" smtClean="0"/>
              <a:t>(3)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4245569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  <a:p>
            <a:r>
              <a:rPr lang="fi-FI" sz="8000" dirty="0" err="1" smtClean="0"/>
              <a:t>Betraktande</a:t>
            </a:r>
            <a:r>
              <a:rPr lang="fi-FI" sz="8000" dirty="0" smtClean="0"/>
              <a:t> av </a:t>
            </a:r>
            <a:r>
              <a:rPr lang="fi-FI" sz="8000" dirty="0" err="1" smtClean="0"/>
              <a:t>arkivbildning</a:t>
            </a:r>
            <a:r>
              <a:rPr lang="fi-FI" sz="8000" dirty="0"/>
              <a:t> </a:t>
            </a:r>
            <a:r>
              <a:rPr lang="fi-FI" sz="8000" dirty="0" err="1" smtClean="0"/>
              <a:t>och</a:t>
            </a:r>
            <a:r>
              <a:rPr lang="fi-FI" sz="8000" dirty="0" smtClean="0"/>
              <a:t> </a:t>
            </a:r>
            <a:r>
              <a:rPr lang="fi-FI" sz="8000" dirty="0" err="1" smtClean="0"/>
              <a:t>dokumentinformation</a:t>
            </a:r>
            <a:r>
              <a:rPr lang="fi-FI" sz="8000" dirty="0" smtClean="0"/>
              <a:t> </a:t>
            </a:r>
            <a:r>
              <a:rPr lang="fi-FI" sz="8000" dirty="0" err="1" smtClean="0"/>
              <a:t>ur</a:t>
            </a:r>
            <a:r>
              <a:rPr lang="fi-FI" sz="8000" dirty="0" smtClean="0"/>
              <a:t> </a:t>
            </a:r>
            <a:r>
              <a:rPr lang="fi-FI" sz="8000" dirty="0" err="1" smtClean="0"/>
              <a:t>olika</a:t>
            </a:r>
            <a:r>
              <a:rPr lang="fi-FI" sz="8000" dirty="0" smtClean="0"/>
              <a:t> </a:t>
            </a:r>
            <a:r>
              <a:rPr lang="fi-FI" sz="8000" dirty="0" err="1" smtClean="0"/>
              <a:t>synvinklar</a:t>
            </a:r>
            <a:r>
              <a:rPr lang="fi-FI" sz="8000" dirty="0" smtClean="0"/>
              <a:t>, ”</a:t>
            </a:r>
            <a:r>
              <a:rPr lang="fi-FI" sz="8000" dirty="0" err="1" smtClean="0"/>
              <a:t>uppifrån</a:t>
            </a:r>
            <a:r>
              <a:rPr lang="fi-FI" sz="8000" dirty="0" smtClean="0"/>
              <a:t> </a:t>
            </a:r>
            <a:r>
              <a:rPr lang="fi-FI" sz="8000" dirty="0" err="1" smtClean="0"/>
              <a:t>nedåt</a:t>
            </a:r>
            <a:r>
              <a:rPr lang="fi-FI" sz="8000" dirty="0" smtClean="0"/>
              <a:t>” </a:t>
            </a:r>
            <a:r>
              <a:rPr lang="fi-FI" sz="8000" dirty="0" err="1" smtClean="0"/>
              <a:t>behandlas</a:t>
            </a:r>
            <a:r>
              <a:rPr lang="fi-FI" sz="8000" dirty="0" smtClean="0"/>
              <a:t> makro- </a:t>
            </a:r>
            <a:r>
              <a:rPr lang="fi-FI" sz="8000" dirty="0" err="1" smtClean="0"/>
              <a:t>och</a:t>
            </a:r>
            <a:r>
              <a:rPr lang="fi-FI" sz="8000" dirty="0" smtClean="0"/>
              <a:t> </a:t>
            </a:r>
            <a:r>
              <a:rPr lang="fi-FI" sz="8000" dirty="0" err="1" smtClean="0"/>
              <a:t>mikrogallringens</a:t>
            </a:r>
            <a:r>
              <a:rPr lang="fi-FI" sz="8000" dirty="0" smtClean="0"/>
              <a:t> </a:t>
            </a:r>
            <a:r>
              <a:rPr lang="fi-FI" sz="8000" dirty="0" err="1" smtClean="0"/>
              <a:t>nivåer</a:t>
            </a:r>
            <a:r>
              <a:rPr lang="fi-FI" sz="8000" dirty="0" smtClean="0"/>
              <a:t>: </a:t>
            </a:r>
          </a:p>
          <a:p>
            <a:endParaRPr lang="fi-FI" sz="6400" b="1" dirty="0"/>
          </a:p>
          <a:p>
            <a:pPr marL="0" indent="0">
              <a:buNone/>
            </a:pPr>
            <a:r>
              <a:rPr lang="fi-FI" sz="7200" b="1" dirty="0" smtClean="0"/>
              <a:t>1. </a:t>
            </a:r>
            <a:r>
              <a:rPr lang="fi-FI" sz="7200" b="1" dirty="0" err="1" smtClean="0"/>
              <a:t>arkivbildaren</a:t>
            </a:r>
            <a:r>
              <a:rPr lang="fi-FI" sz="7200" b="1" dirty="0" smtClean="0"/>
              <a:t>, </a:t>
            </a:r>
            <a:r>
              <a:rPr lang="fi-FI" sz="7200" b="1" dirty="0" err="1" smtClean="0"/>
              <a:t>organisationen</a:t>
            </a:r>
            <a:r>
              <a:rPr lang="fi-FI" sz="6400" dirty="0" smtClean="0"/>
              <a:t>: </a:t>
            </a:r>
            <a:endParaRPr lang="fi-FI" sz="6400" dirty="0"/>
          </a:p>
          <a:p>
            <a:r>
              <a:rPr lang="fi-FI" sz="7200" dirty="0" err="1" smtClean="0"/>
              <a:t>Uppgifter</a:t>
            </a:r>
            <a:r>
              <a:rPr lang="fi-FI" sz="7200" dirty="0" smtClean="0"/>
              <a:t>, </a:t>
            </a:r>
            <a:r>
              <a:rPr lang="fi-FI" sz="7200" dirty="0" err="1" smtClean="0"/>
              <a:t>verksamhetens</a:t>
            </a:r>
            <a:r>
              <a:rPr lang="fi-FI" sz="7200" dirty="0" smtClean="0"/>
              <a:t> </a:t>
            </a:r>
            <a:r>
              <a:rPr lang="fi-FI" sz="7200" dirty="0" err="1" smtClean="0"/>
              <a:t>omfattning</a:t>
            </a:r>
            <a:r>
              <a:rPr lang="fi-FI" sz="7200" dirty="0" smtClean="0"/>
              <a:t> </a:t>
            </a:r>
            <a:r>
              <a:rPr lang="fi-FI" sz="7200" dirty="0" err="1" smtClean="0"/>
              <a:t>och</a:t>
            </a:r>
            <a:r>
              <a:rPr lang="fi-FI" sz="7200" dirty="0" smtClean="0"/>
              <a:t> </a:t>
            </a:r>
            <a:r>
              <a:rPr lang="fi-FI" sz="7200" dirty="0" err="1" smtClean="0"/>
              <a:t>inverkan</a:t>
            </a:r>
            <a:r>
              <a:rPr lang="fi-FI" sz="7200" dirty="0" smtClean="0"/>
              <a:t> </a:t>
            </a:r>
            <a:endParaRPr lang="fi-FI" sz="7200" dirty="0"/>
          </a:p>
          <a:p>
            <a:r>
              <a:rPr lang="fi-FI" sz="7200" dirty="0" err="1" smtClean="0"/>
              <a:t>Organisationens</a:t>
            </a:r>
            <a:r>
              <a:rPr lang="fi-FI" sz="7200" dirty="0" smtClean="0"/>
              <a:t> </a:t>
            </a:r>
            <a:r>
              <a:rPr lang="fi-FI" sz="7200" dirty="0" err="1" smtClean="0"/>
              <a:t>samhälleliga</a:t>
            </a:r>
            <a:r>
              <a:rPr lang="fi-FI" sz="7200" dirty="0" smtClean="0"/>
              <a:t> position </a:t>
            </a:r>
            <a:endParaRPr lang="fi-FI" sz="7200" dirty="0"/>
          </a:p>
          <a:p>
            <a:r>
              <a:rPr lang="fi-FI" sz="7200" dirty="0" err="1" smtClean="0"/>
              <a:t>Verksamhetsprocesser</a:t>
            </a:r>
            <a:r>
              <a:rPr lang="fi-FI" sz="7200" dirty="0" smtClean="0"/>
              <a:t> </a:t>
            </a:r>
            <a:endParaRPr lang="fi-FI" sz="7200" dirty="0"/>
          </a:p>
          <a:p>
            <a:r>
              <a:rPr lang="fi-FI" sz="7200" dirty="0" err="1" smtClean="0"/>
              <a:t>Organisation</a:t>
            </a:r>
            <a:r>
              <a:rPr lang="fi-FI" sz="7200" dirty="0" smtClean="0"/>
              <a:t> </a:t>
            </a:r>
            <a:r>
              <a:rPr lang="fi-FI" sz="7200" dirty="0" err="1" smtClean="0"/>
              <a:t>och</a:t>
            </a:r>
            <a:r>
              <a:rPr lang="fi-FI" sz="7200" dirty="0" smtClean="0"/>
              <a:t> (</a:t>
            </a:r>
            <a:r>
              <a:rPr lang="fi-FI" sz="7200" dirty="0" err="1" smtClean="0"/>
              <a:t>historiska</a:t>
            </a:r>
            <a:r>
              <a:rPr lang="fi-FI" sz="7200" dirty="0" smtClean="0"/>
              <a:t>) </a:t>
            </a:r>
            <a:r>
              <a:rPr lang="fi-FI" sz="7200" dirty="0" err="1" smtClean="0"/>
              <a:t>skeden</a:t>
            </a:r>
            <a:endParaRPr lang="fi-FI" sz="7200" dirty="0" smtClean="0"/>
          </a:p>
          <a:p>
            <a:endParaRPr lang="fi-FI" sz="7200" dirty="0"/>
          </a:p>
          <a:p>
            <a:pPr marL="0" indent="0">
              <a:buNone/>
            </a:pPr>
            <a:r>
              <a:rPr lang="fi-FI" sz="7200" b="1" dirty="0"/>
              <a:t>2</a:t>
            </a:r>
            <a:r>
              <a:rPr lang="fi-FI" sz="7200" b="1" dirty="0" smtClean="0"/>
              <a:t>. </a:t>
            </a:r>
            <a:r>
              <a:rPr lang="fi-FI" sz="7200" b="1" dirty="0" err="1" smtClean="0"/>
              <a:t>arkivbildningen</a:t>
            </a:r>
            <a:r>
              <a:rPr lang="fi-FI" sz="7200" b="1" dirty="0" smtClean="0"/>
              <a:t>, </a:t>
            </a:r>
            <a:r>
              <a:rPr lang="fi-FI" sz="7200" b="1" dirty="0" err="1" smtClean="0"/>
              <a:t>arkivet</a:t>
            </a:r>
            <a:r>
              <a:rPr lang="fi-FI" sz="7200" dirty="0" smtClean="0"/>
              <a:t>: </a:t>
            </a:r>
            <a:endParaRPr lang="fi-FI" sz="7200" dirty="0"/>
          </a:p>
          <a:p>
            <a:r>
              <a:rPr lang="fi-FI" sz="7200" dirty="0" err="1" smtClean="0"/>
              <a:t>Arkivbildningens</a:t>
            </a:r>
            <a:r>
              <a:rPr lang="fi-FI" sz="7200" dirty="0" smtClean="0"/>
              <a:t> </a:t>
            </a:r>
            <a:r>
              <a:rPr lang="fi-FI" sz="7200" dirty="0" err="1" smtClean="0"/>
              <a:t>och</a:t>
            </a:r>
            <a:r>
              <a:rPr lang="fi-FI" sz="7200" dirty="0" smtClean="0"/>
              <a:t> </a:t>
            </a:r>
            <a:r>
              <a:rPr lang="fi-FI" sz="7200" dirty="0" err="1" smtClean="0"/>
              <a:t>arkivets</a:t>
            </a:r>
            <a:r>
              <a:rPr lang="fi-FI" sz="7200" dirty="0" smtClean="0"/>
              <a:t> </a:t>
            </a:r>
            <a:r>
              <a:rPr lang="fi-FI" sz="7200" dirty="0" err="1" smtClean="0"/>
              <a:t>struktur</a:t>
            </a:r>
            <a:r>
              <a:rPr lang="fi-FI" sz="7200" dirty="0" smtClean="0"/>
              <a:t> </a:t>
            </a:r>
            <a:endParaRPr lang="fi-FI" sz="7200" dirty="0"/>
          </a:p>
          <a:p>
            <a:r>
              <a:rPr lang="fi-FI" sz="7200" dirty="0" err="1" smtClean="0"/>
              <a:t>Förhållandena</a:t>
            </a:r>
            <a:r>
              <a:rPr lang="fi-FI" sz="7200" dirty="0" smtClean="0"/>
              <a:t> </a:t>
            </a:r>
            <a:r>
              <a:rPr lang="fi-FI" sz="7200" dirty="0" err="1" smtClean="0"/>
              <a:t>mellan</a:t>
            </a:r>
            <a:r>
              <a:rPr lang="fi-FI" sz="7200" dirty="0" smtClean="0"/>
              <a:t> </a:t>
            </a:r>
            <a:r>
              <a:rPr lang="fi-FI" sz="7200" dirty="0" err="1" smtClean="0"/>
              <a:t>organisationens</a:t>
            </a:r>
            <a:r>
              <a:rPr lang="fi-FI" sz="7200" dirty="0" smtClean="0"/>
              <a:t> </a:t>
            </a:r>
            <a:r>
              <a:rPr lang="fi-FI" sz="7200" dirty="0" err="1" smtClean="0"/>
              <a:t>uppgifter</a:t>
            </a:r>
            <a:r>
              <a:rPr lang="fi-FI" sz="7200" dirty="0" smtClean="0"/>
              <a:t> </a:t>
            </a:r>
            <a:r>
              <a:rPr lang="fi-FI" sz="7200" dirty="0" err="1" smtClean="0"/>
              <a:t>och</a:t>
            </a:r>
            <a:r>
              <a:rPr lang="fi-FI" sz="7200" dirty="0" smtClean="0"/>
              <a:t> </a:t>
            </a:r>
            <a:r>
              <a:rPr lang="fi-FI" sz="7200" dirty="0" err="1" smtClean="0"/>
              <a:t>dokumentinformationen</a:t>
            </a:r>
            <a:r>
              <a:rPr lang="fi-FI" sz="7200" dirty="0" smtClean="0"/>
              <a:t> </a:t>
            </a:r>
            <a:endParaRPr lang="fi-FI" sz="7200" dirty="0"/>
          </a:p>
          <a:p>
            <a:r>
              <a:rPr lang="fi-FI" sz="7200" dirty="0" err="1" smtClean="0"/>
              <a:t>Datasystem</a:t>
            </a:r>
            <a:r>
              <a:rPr lang="fi-FI" sz="7200" dirty="0" smtClean="0"/>
              <a:t>, </a:t>
            </a:r>
            <a:r>
              <a:rPr lang="fi-FI" sz="7200" dirty="0" err="1" smtClean="0"/>
              <a:t>deras</a:t>
            </a:r>
            <a:r>
              <a:rPr lang="fi-FI" sz="7200" dirty="0" smtClean="0"/>
              <a:t> </a:t>
            </a:r>
            <a:r>
              <a:rPr lang="fi-FI" sz="7200" dirty="0" err="1" smtClean="0"/>
              <a:t>informationsinnehåll</a:t>
            </a:r>
            <a:r>
              <a:rPr lang="fi-FI" sz="7200" dirty="0" smtClean="0"/>
              <a:t> </a:t>
            </a:r>
            <a:r>
              <a:rPr lang="fi-FI" sz="7200" dirty="0" err="1" smtClean="0"/>
              <a:t>och</a:t>
            </a:r>
            <a:r>
              <a:rPr lang="fi-FI" sz="7200" dirty="0" smtClean="0"/>
              <a:t> </a:t>
            </a:r>
            <a:r>
              <a:rPr lang="fi-FI" sz="7200" dirty="0" err="1" smtClean="0"/>
              <a:t>informationens</a:t>
            </a:r>
            <a:r>
              <a:rPr lang="fi-FI" sz="7200" dirty="0" smtClean="0"/>
              <a:t> </a:t>
            </a:r>
            <a:r>
              <a:rPr lang="fi-FI" sz="7200" dirty="0" err="1" smtClean="0"/>
              <a:t>användbarhet</a:t>
            </a:r>
            <a:r>
              <a:rPr lang="fi-FI" sz="7200" dirty="0" smtClean="0"/>
              <a:t> </a:t>
            </a:r>
            <a:endParaRPr lang="fi-FI" sz="7200" dirty="0"/>
          </a:p>
          <a:p>
            <a:r>
              <a:rPr lang="fi-FI" sz="7200" dirty="0" err="1" smtClean="0"/>
              <a:t>Funktionella</a:t>
            </a:r>
            <a:r>
              <a:rPr lang="fi-FI" sz="7200" dirty="0" smtClean="0"/>
              <a:t> </a:t>
            </a:r>
            <a:r>
              <a:rPr lang="fi-FI" sz="7200" dirty="0" err="1" smtClean="0"/>
              <a:t>och</a:t>
            </a:r>
            <a:r>
              <a:rPr lang="fi-FI" sz="7200" dirty="0" smtClean="0"/>
              <a:t> </a:t>
            </a:r>
            <a:r>
              <a:rPr lang="fi-FI" sz="7200" dirty="0" err="1" smtClean="0"/>
              <a:t>innehållsliga</a:t>
            </a:r>
            <a:r>
              <a:rPr lang="fi-FI" sz="7200" dirty="0" smtClean="0"/>
              <a:t> </a:t>
            </a:r>
            <a:r>
              <a:rPr lang="fi-FI" sz="7200" dirty="0" err="1" smtClean="0"/>
              <a:t>förhållanden</a:t>
            </a:r>
            <a:r>
              <a:rPr lang="fi-FI" sz="7200" dirty="0" smtClean="0"/>
              <a:t> </a:t>
            </a:r>
            <a:r>
              <a:rPr lang="fi-FI" sz="7200" dirty="0" err="1" smtClean="0"/>
              <a:t>mellan</a:t>
            </a:r>
            <a:r>
              <a:rPr lang="fi-FI" sz="7200" dirty="0" smtClean="0"/>
              <a:t> </a:t>
            </a:r>
            <a:r>
              <a:rPr lang="fi-FI" sz="7200" dirty="0" err="1" smtClean="0"/>
              <a:t>datasystem</a:t>
            </a:r>
            <a:r>
              <a:rPr lang="fi-FI" sz="7200" dirty="0" smtClean="0"/>
              <a:t> </a:t>
            </a:r>
            <a:r>
              <a:rPr lang="fi-FI" sz="7200" dirty="0" err="1" smtClean="0"/>
              <a:t>och</a:t>
            </a:r>
            <a:r>
              <a:rPr lang="fi-FI" sz="7200" dirty="0" smtClean="0"/>
              <a:t> </a:t>
            </a:r>
            <a:r>
              <a:rPr lang="fi-FI" sz="7200" dirty="0" err="1" smtClean="0"/>
              <a:t>handlingar</a:t>
            </a:r>
            <a:r>
              <a:rPr lang="fi-FI" sz="7200" dirty="0" smtClean="0"/>
              <a:t> </a:t>
            </a:r>
            <a:endParaRPr lang="fi-FI" sz="7200" dirty="0"/>
          </a:p>
          <a:p>
            <a:r>
              <a:rPr lang="fi-FI" sz="7200" dirty="0" err="1" smtClean="0"/>
              <a:t>Är</a:t>
            </a:r>
            <a:r>
              <a:rPr lang="fi-FI" sz="7200" dirty="0" smtClean="0"/>
              <a:t> </a:t>
            </a:r>
            <a:r>
              <a:rPr lang="fi-FI" sz="7200" dirty="0" err="1" smtClean="0"/>
              <a:t>dokumentinformationen</a:t>
            </a:r>
            <a:r>
              <a:rPr lang="fi-FI" sz="7200" dirty="0" smtClean="0"/>
              <a:t> </a:t>
            </a:r>
            <a:r>
              <a:rPr lang="fi-FI" sz="7200" dirty="0" err="1" smtClean="0"/>
              <a:t>unik</a:t>
            </a:r>
            <a:r>
              <a:rPr lang="fi-FI" sz="7200" dirty="0" smtClean="0"/>
              <a:t>?</a:t>
            </a:r>
            <a:endParaRPr lang="fi-FI" sz="72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/>
              <a:t>Gallringsstrategin</a:t>
            </a:r>
            <a:r>
              <a:rPr lang="fi-FI" sz="4000" dirty="0"/>
              <a:t> 2012 </a:t>
            </a:r>
            <a:r>
              <a:rPr lang="fi-FI" sz="4000" dirty="0" smtClean="0"/>
              <a:t>(4)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39575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800" b="1" dirty="0" smtClean="0"/>
              <a:t>3. </a:t>
            </a:r>
            <a:r>
              <a:rPr lang="fi-FI" sz="2800" b="1" dirty="0" err="1" smtClean="0"/>
              <a:t>Användningen</a:t>
            </a:r>
            <a:r>
              <a:rPr lang="fi-FI" sz="2800" b="1" dirty="0" smtClean="0"/>
              <a:t> av </a:t>
            </a:r>
            <a:r>
              <a:rPr lang="fi-FI" sz="2800" b="1" dirty="0" err="1" smtClean="0"/>
              <a:t>dokumentinformation</a:t>
            </a:r>
            <a:r>
              <a:rPr lang="fi-FI" sz="2800" dirty="0" smtClean="0"/>
              <a:t>: </a:t>
            </a:r>
            <a:endParaRPr lang="fi-FI" sz="2800" dirty="0"/>
          </a:p>
          <a:p>
            <a:r>
              <a:rPr lang="fi-FI" sz="2400" dirty="0" err="1" smtClean="0"/>
              <a:t>Dokumentinformationens</a:t>
            </a:r>
            <a:r>
              <a:rPr lang="fi-FI" sz="2400" dirty="0" smtClean="0"/>
              <a:t> </a:t>
            </a:r>
            <a:r>
              <a:rPr lang="fi-FI" sz="2400" dirty="0" err="1" smtClean="0"/>
              <a:t>användning</a:t>
            </a:r>
            <a:r>
              <a:rPr lang="fi-FI" sz="2400" dirty="0" smtClean="0"/>
              <a:t> i </a:t>
            </a:r>
            <a:r>
              <a:rPr lang="fi-FI" sz="2400" dirty="0" err="1" smtClean="0"/>
              <a:t>tjänsteverksamheten</a:t>
            </a:r>
            <a:r>
              <a:rPr lang="fi-FI" sz="2400" dirty="0" smtClean="0"/>
              <a:t> </a:t>
            </a:r>
            <a:r>
              <a:rPr lang="fi-FI" sz="2400" dirty="0" smtClean="0"/>
              <a:t>(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forskningen</a:t>
            </a:r>
            <a:r>
              <a:rPr lang="fi-FI" sz="2400" dirty="0" smtClean="0"/>
              <a:t>) </a:t>
            </a:r>
            <a:r>
              <a:rPr lang="fi-FI" sz="2400" dirty="0" err="1" smtClean="0"/>
              <a:t>hittills</a:t>
            </a:r>
            <a:r>
              <a:rPr lang="fi-FI" sz="2400" dirty="0" smtClean="0"/>
              <a:t> </a:t>
            </a:r>
            <a:r>
              <a:rPr lang="fi-FI" sz="2400" dirty="0" err="1" smtClean="0"/>
              <a:t>samt</a:t>
            </a:r>
            <a:r>
              <a:rPr lang="fi-FI" sz="2400" dirty="0" smtClean="0"/>
              <a:t> </a:t>
            </a:r>
            <a:r>
              <a:rPr lang="fi-FI" sz="2400" dirty="0" err="1" smtClean="0"/>
              <a:t>betydelse</a:t>
            </a:r>
            <a:r>
              <a:rPr lang="fi-FI" sz="2400" dirty="0" smtClean="0"/>
              <a:t> för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bevisa</a:t>
            </a:r>
            <a:r>
              <a:rPr lang="fi-FI" sz="2400" dirty="0" smtClean="0"/>
              <a:t> </a:t>
            </a:r>
            <a:r>
              <a:rPr lang="fi-FI" sz="2400" dirty="0" err="1" smtClean="0"/>
              <a:t>olika</a:t>
            </a:r>
            <a:r>
              <a:rPr lang="fi-FI" sz="2400" dirty="0" smtClean="0"/>
              <a:t> </a:t>
            </a:r>
            <a:r>
              <a:rPr lang="fi-FI" sz="2400" dirty="0" err="1" smtClean="0"/>
              <a:t>rättigheter</a:t>
            </a:r>
            <a:endParaRPr lang="fi-FI" sz="2400" dirty="0" smtClean="0"/>
          </a:p>
          <a:p>
            <a:r>
              <a:rPr lang="fi-FI" sz="2400" dirty="0" err="1" smtClean="0"/>
              <a:t>Framtida</a:t>
            </a:r>
            <a:r>
              <a:rPr lang="fi-FI" sz="2400" dirty="0" smtClean="0"/>
              <a:t> </a:t>
            </a:r>
            <a:r>
              <a:rPr lang="fi-FI" sz="2400" dirty="0" err="1" smtClean="0"/>
              <a:t>användningsmöjligheter</a:t>
            </a:r>
            <a:r>
              <a:rPr lang="fi-FI" sz="2400" dirty="0" smtClean="0"/>
              <a:t> </a:t>
            </a:r>
            <a:endParaRPr lang="fi-FI" sz="2400" dirty="0"/>
          </a:p>
          <a:p>
            <a:pPr marL="0" indent="0">
              <a:buNone/>
            </a:pPr>
            <a:r>
              <a:rPr lang="fi-FI" sz="2800" b="1" dirty="0"/>
              <a:t>4</a:t>
            </a:r>
            <a:r>
              <a:rPr lang="fi-FI" sz="2800" b="1" dirty="0" smtClean="0"/>
              <a:t>. </a:t>
            </a:r>
            <a:r>
              <a:rPr lang="fi-FI" sz="2800" b="1" dirty="0" err="1" smtClean="0"/>
              <a:t>Verksamhetsmiljön</a:t>
            </a:r>
            <a:r>
              <a:rPr lang="fi-FI" sz="2800" dirty="0" smtClean="0"/>
              <a:t>: </a:t>
            </a:r>
            <a:endParaRPr lang="fi-FI" sz="2800" dirty="0"/>
          </a:p>
          <a:p>
            <a:r>
              <a:rPr lang="fi-FI" sz="2400" dirty="0" err="1" smtClean="0"/>
              <a:t>Verksamhetens</a:t>
            </a:r>
            <a:r>
              <a:rPr lang="fi-FI" sz="2400" dirty="0" smtClean="0"/>
              <a:t> </a:t>
            </a:r>
            <a:r>
              <a:rPr lang="fi-FI" sz="2400" dirty="0" err="1" smtClean="0"/>
              <a:t>objekt</a:t>
            </a:r>
            <a:r>
              <a:rPr lang="fi-FI" sz="2400" dirty="0" smtClean="0"/>
              <a:t>, </a:t>
            </a:r>
            <a:r>
              <a:rPr lang="fi-FI" sz="2400" dirty="0" err="1" smtClean="0"/>
              <a:t>fenomen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den</a:t>
            </a:r>
            <a:r>
              <a:rPr lang="fi-FI" sz="2400" dirty="0" smtClean="0"/>
              <a:t> </a:t>
            </a:r>
            <a:r>
              <a:rPr lang="fi-FI" sz="2400" dirty="0" err="1" smtClean="0"/>
              <a:t>övriga</a:t>
            </a:r>
            <a:r>
              <a:rPr lang="fi-FI" sz="2400" dirty="0" smtClean="0"/>
              <a:t> </a:t>
            </a:r>
            <a:r>
              <a:rPr lang="fi-FI" sz="2400" dirty="0" err="1" smtClean="0"/>
              <a:t>verksamhetsmiljön</a:t>
            </a:r>
            <a:r>
              <a:rPr lang="fi-FI" sz="2400" dirty="0" smtClean="0"/>
              <a:t> </a:t>
            </a:r>
            <a:endParaRPr lang="fi-FI" sz="2400" dirty="0"/>
          </a:p>
          <a:p>
            <a:pPr marL="0" indent="0">
              <a:buNone/>
            </a:pPr>
            <a:r>
              <a:rPr lang="fi-FI" sz="2800" b="1" dirty="0"/>
              <a:t>5</a:t>
            </a:r>
            <a:r>
              <a:rPr lang="fi-FI" sz="2800" b="1" dirty="0" smtClean="0"/>
              <a:t>. </a:t>
            </a:r>
            <a:r>
              <a:rPr lang="fi-FI" sz="2800" b="1" dirty="0" err="1" smtClean="0"/>
              <a:t>Kostnadsfaktorerna</a:t>
            </a:r>
            <a:r>
              <a:rPr lang="fi-FI" sz="2800" dirty="0" smtClean="0"/>
              <a:t>: </a:t>
            </a:r>
            <a:endParaRPr lang="fi-FI" sz="2800" dirty="0"/>
          </a:p>
          <a:p>
            <a:r>
              <a:rPr lang="fi-FI" sz="2400" dirty="0" err="1" smtClean="0"/>
              <a:t>Kostnader</a:t>
            </a:r>
            <a:r>
              <a:rPr lang="fi-FI" sz="2400" dirty="0" smtClean="0"/>
              <a:t> </a:t>
            </a:r>
            <a:r>
              <a:rPr lang="fi-FI" sz="2400" dirty="0" err="1" smtClean="0"/>
              <a:t>som</a:t>
            </a:r>
            <a:r>
              <a:rPr lang="fi-FI" sz="2400" dirty="0" smtClean="0"/>
              <a:t> </a:t>
            </a:r>
            <a:r>
              <a:rPr lang="fi-FI" sz="2400" dirty="0" err="1" smtClean="0"/>
              <a:t>uppstår</a:t>
            </a:r>
            <a:r>
              <a:rPr lang="fi-FI" sz="2400" dirty="0" smtClean="0"/>
              <a:t> av </a:t>
            </a:r>
            <a:r>
              <a:rPr lang="fi-FI" sz="2400" dirty="0" err="1" smtClean="0"/>
              <a:t>gallring</a:t>
            </a:r>
            <a:r>
              <a:rPr lang="fi-FI" sz="2400" dirty="0" smtClean="0"/>
              <a:t>, </a:t>
            </a:r>
            <a:r>
              <a:rPr lang="fi-FI" sz="2400" dirty="0" err="1" smtClean="0"/>
              <a:t>förvaring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upprätthållandet</a:t>
            </a:r>
            <a:r>
              <a:rPr lang="fi-FI" sz="2400" dirty="0" smtClean="0"/>
              <a:t> av </a:t>
            </a:r>
            <a:r>
              <a:rPr lang="fi-FI" sz="2400" dirty="0" err="1" smtClean="0"/>
              <a:t>användbarheten</a:t>
            </a:r>
            <a:r>
              <a:rPr lang="fi-FI" sz="2400" dirty="0" smtClean="0"/>
              <a:t> </a:t>
            </a:r>
            <a:endParaRPr lang="fi-FI" sz="2400" dirty="0"/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2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Gallringsstrategin</a:t>
            </a:r>
            <a:r>
              <a:rPr lang="fi-FI" dirty="0"/>
              <a:t> 2012 </a:t>
            </a:r>
            <a:r>
              <a:rPr lang="fi-FI" dirty="0" smtClean="0"/>
              <a:t>(5)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4029545"/>
          </a:xfrm>
        </p:spPr>
        <p:txBody>
          <a:bodyPr>
            <a:normAutofit fontScale="62500" lnSpcReduction="20000"/>
          </a:bodyPr>
          <a:lstStyle/>
          <a:p>
            <a:endParaRPr lang="fi-FI" dirty="0"/>
          </a:p>
          <a:p>
            <a:r>
              <a:rPr lang="fi-FI" b="1" dirty="0" err="1" smtClean="0"/>
              <a:t>Makrogallring</a:t>
            </a:r>
            <a:r>
              <a:rPr lang="fi-FI" b="1" dirty="0" smtClean="0"/>
              <a:t>  </a:t>
            </a:r>
            <a:r>
              <a:rPr lang="fi-FI" dirty="0" err="1" smtClean="0"/>
              <a:t>innebär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dokumentinformationens</a:t>
            </a:r>
            <a:r>
              <a:rPr lang="fi-FI" dirty="0" smtClean="0"/>
              <a:t> </a:t>
            </a:r>
            <a:r>
              <a:rPr lang="fi-FI" dirty="0" err="1" smtClean="0"/>
              <a:t>värde</a:t>
            </a:r>
            <a:r>
              <a:rPr lang="fi-FI" dirty="0" smtClean="0"/>
              <a:t> </a:t>
            </a:r>
            <a:r>
              <a:rPr lang="fi-FI" dirty="0" err="1" smtClean="0"/>
              <a:t>analyseras</a:t>
            </a:r>
            <a:r>
              <a:rPr lang="fi-FI" dirty="0" smtClean="0"/>
              <a:t> </a:t>
            </a:r>
            <a:r>
              <a:rPr lang="fi-FI" dirty="0" err="1" smtClean="0"/>
              <a:t>indirekt</a:t>
            </a:r>
            <a:r>
              <a:rPr lang="fi-FI" dirty="0" smtClean="0"/>
              <a:t> </a:t>
            </a:r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 smtClean="0"/>
              <a:t>arkivbildarorganisationen</a:t>
            </a:r>
            <a:r>
              <a:rPr lang="fi-FI" dirty="0" smtClean="0"/>
              <a:t>, </a:t>
            </a: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direkt</a:t>
            </a:r>
            <a:r>
              <a:rPr lang="fi-FI" dirty="0" smtClean="0"/>
              <a:t> </a:t>
            </a:r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 smtClean="0"/>
              <a:t>dokumentinformationen</a:t>
            </a:r>
            <a:r>
              <a:rPr lang="fi-FI" dirty="0" smtClean="0"/>
              <a:t> (</a:t>
            </a:r>
            <a:r>
              <a:rPr lang="fi-FI" dirty="0" err="1" smtClean="0"/>
              <a:t>dess</a:t>
            </a:r>
            <a:r>
              <a:rPr lang="fi-FI" dirty="0" smtClean="0"/>
              <a:t> </a:t>
            </a:r>
            <a:r>
              <a:rPr lang="fi-FI" dirty="0" err="1" smtClean="0"/>
              <a:t>innehåll</a:t>
            </a:r>
            <a:r>
              <a:rPr lang="fi-FI" dirty="0" smtClean="0"/>
              <a:t>). </a:t>
            </a:r>
            <a:r>
              <a:rPr lang="fi-FI" dirty="0" err="1" smtClean="0"/>
              <a:t>Värdet</a:t>
            </a:r>
            <a:r>
              <a:rPr lang="fi-FI" dirty="0" smtClean="0"/>
              <a:t> </a:t>
            </a:r>
            <a:r>
              <a:rPr lang="fi-FI" dirty="0" err="1" smtClean="0"/>
              <a:t>uppstår</a:t>
            </a:r>
            <a:r>
              <a:rPr lang="fi-FI" dirty="0" smtClean="0"/>
              <a:t> </a:t>
            </a:r>
            <a:r>
              <a:rPr lang="fi-FI" dirty="0" err="1" smtClean="0"/>
              <a:t>ofta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basen</a:t>
            </a:r>
            <a:r>
              <a:rPr lang="fi-FI" dirty="0" smtClean="0"/>
              <a:t> av </a:t>
            </a:r>
            <a:r>
              <a:rPr lang="fi-FI" dirty="0" err="1" smtClean="0"/>
              <a:t>arkivbildarorganisationens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dess</a:t>
            </a:r>
            <a:r>
              <a:rPr lang="fi-FI" dirty="0" smtClean="0"/>
              <a:t> </a:t>
            </a:r>
            <a:r>
              <a:rPr lang="fi-FI" dirty="0" err="1" smtClean="0"/>
              <a:t>uppgifters</a:t>
            </a:r>
            <a:r>
              <a:rPr lang="fi-FI" dirty="0" smtClean="0"/>
              <a:t> </a:t>
            </a:r>
            <a:r>
              <a:rPr lang="fi-FI" dirty="0" err="1" smtClean="0"/>
              <a:t>samhälleliga</a:t>
            </a:r>
            <a:r>
              <a:rPr lang="fi-FI" dirty="0" smtClean="0"/>
              <a:t> </a:t>
            </a:r>
            <a:r>
              <a:rPr lang="fi-FI" dirty="0" err="1" smtClean="0"/>
              <a:t>betydelse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verksamhetens</a:t>
            </a:r>
            <a:r>
              <a:rPr lang="fi-FI" dirty="0" smtClean="0"/>
              <a:t> </a:t>
            </a:r>
            <a:r>
              <a:rPr lang="fi-FI" dirty="0" err="1" smtClean="0"/>
              <a:t>karaktär</a:t>
            </a:r>
            <a:r>
              <a:rPr lang="fi-FI" dirty="0" smtClean="0"/>
              <a:t> </a:t>
            </a:r>
          </a:p>
          <a:p>
            <a:r>
              <a:rPr lang="fi-FI" b="1" dirty="0" err="1" smtClean="0"/>
              <a:t>Makrogallringens</a:t>
            </a:r>
            <a:r>
              <a:rPr lang="fi-FI" b="1" dirty="0" smtClean="0"/>
              <a:t> </a:t>
            </a:r>
            <a:r>
              <a:rPr lang="fi-FI" dirty="0" err="1" smtClean="0"/>
              <a:t>målsättning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identifiera</a:t>
            </a:r>
            <a:r>
              <a:rPr lang="fi-FI" dirty="0" smtClean="0"/>
              <a:t> </a:t>
            </a:r>
            <a:r>
              <a:rPr lang="fi-FI" dirty="0" err="1" smtClean="0"/>
              <a:t>centrala</a:t>
            </a:r>
            <a:r>
              <a:rPr lang="fi-FI" dirty="0" smtClean="0"/>
              <a:t> </a:t>
            </a:r>
            <a:r>
              <a:rPr lang="fi-FI" dirty="0" err="1" smtClean="0"/>
              <a:t>datasystem</a:t>
            </a:r>
            <a:r>
              <a:rPr lang="fi-FI" dirty="0" smtClean="0"/>
              <a:t>, </a:t>
            </a:r>
            <a:r>
              <a:rPr lang="fi-FI" dirty="0" err="1" smtClean="0"/>
              <a:t>dokumentgrupper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–</a:t>
            </a:r>
            <a:r>
              <a:rPr lang="fi-FI" dirty="0" err="1" smtClean="0"/>
              <a:t>serier</a:t>
            </a:r>
            <a:r>
              <a:rPr lang="fi-FI" dirty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innehåller</a:t>
            </a:r>
            <a:r>
              <a:rPr lang="fi-FI" dirty="0" smtClean="0"/>
              <a:t> 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dokumenterar</a:t>
            </a:r>
            <a:r>
              <a:rPr lang="fi-FI" dirty="0" smtClean="0"/>
              <a:t> </a:t>
            </a:r>
            <a:r>
              <a:rPr lang="fi-FI" dirty="0" err="1" smtClean="0"/>
              <a:t>organisationens</a:t>
            </a:r>
            <a:r>
              <a:rPr lang="fi-FI" dirty="0" smtClean="0"/>
              <a:t> </a:t>
            </a:r>
            <a:r>
              <a:rPr lang="fi-FI" dirty="0" err="1" smtClean="0"/>
              <a:t>uppgifter</a:t>
            </a:r>
            <a:r>
              <a:rPr lang="fi-FI" dirty="0" smtClean="0"/>
              <a:t>, </a:t>
            </a:r>
            <a:r>
              <a:rPr lang="fi-FI" dirty="0" err="1" smtClean="0"/>
              <a:t>verksamhet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resultat</a:t>
            </a:r>
            <a:r>
              <a:rPr lang="fi-FI" dirty="0" smtClean="0"/>
              <a:t>,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borde</a:t>
            </a:r>
            <a:r>
              <a:rPr lang="fi-FI" dirty="0" smtClean="0"/>
              <a:t> </a:t>
            </a:r>
            <a:r>
              <a:rPr lang="fi-FI" dirty="0" err="1" smtClean="0"/>
              <a:t>bevaras</a:t>
            </a:r>
            <a:r>
              <a:rPr lang="fi-FI" dirty="0" smtClean="0"/>
              <a:t> </a:t>
            </a:r>
            <a:r>
              <a:rPr lang="fi-FI" dirty="0" err="1" smtClean="0"/>
              <a:t>varaktigt</a:t>
            </a:r>
            <a:r>
              <a:rPr lang="fi-FI" dirty="0" smtClean="0"/>
              <a:t> </a:t>
            </a:r>
          </a:p>
          <a:p>
            <a:r>
              <a:rPr lang="fi-FI" b="1" dirty="0" err="1" smtClean="0"/>
              <a:t>Dokumentinformationens</a:t>
            </a:r>
            <a:r>
              <a:rPr lang="fi-FI" b="1" dirty="0" smtClean="0"/>
              <a:t> </a:t>
            </a:r>
            <a:r>
              <a:rPr lang="fi-FI" b="1" dirty="0" err="1" smtClean="0"/>
              <a:t>värde</a:t>
            </a:r>
            <a:r>
              <a:rPr lang="fi-FI" b="1" dirty="0" smtClean="0"/>
              <a:t> </a:t>
            </a:r>
            <a:r>
              <a:rPr lang="fi-FI" b="1" dirty="0" err="1" smtClean="0"/>
              <a:t>analys</a:t>
            </a:r>
            <a:r>
              <a:rPr lang="fi-FI" b="1" dirty="0" smtClean="0"/>
              <a:t> </a:t>
            </a:r>
            <a:r>
              <a:rPr lang="fi-FI" b="1" dirty="0" err="1" smtClean="0"/>
              <a:t>utförs</a:t>
            </a:r>
            <a:r>
              <a:rPr lang="fi-FI" b="1" dirty="0" smtClean="0"/>
              <a:t> </a:t>
            </a:r>
            <a:r>
              <a:rPr lang="fi-FI" b="1" dirty="0" err="1" smtClean="0"/>
              <a:t>från</a:t>
            </a:r>
            <a:r>
              <a:rPr lang="fi-FI" b="1" dirty="0" smtClean="0"/>
              <a:t> </a:t>
            </a:r>
            <a:r>
              <a:rPr lang="fi-FI" b="1" dirty="0" err="1" smtClean="0"/>
              <a:t>makrogallring</a:t>
            </a:r>
            <a:r>
              <a:rPr lang="fi-FI" b="1" dirty="0" smtClean="0"/>
              <a:t> </a:t>
            </a:r>
            <a:r>
              <a:rPr lang="fi-FI" b="1" dirty="0" err="1" smtClean="0"/>
              <a:t>mot</a:t>
            </a:r>
            <a:r>
              <a:rPr lang="fi-FI" b="1" dirty="0" smtClean="0"/>
              <a:t> </a:t>
            </a:r>
            <a:r>
              <a:rPr lang="fi-FI" b="1" dirty="0" err="1" smtClean="0"/>
              <a:t>mikrogallring</a:t>
            </a:r>
            <a:r>
              <a:rPr lang="fi-FI" b="1" dirty="0" smtClean="0"/>
              <a:t> </a:t>
            </a:r>
            <a:r>
              <a:rPr lang="fi-FI" b="1" dirty="0" err="1" smtClean="0"/>
              <a:t>vid</a:t>
            </a:r>
            <a:r>
              <a:rPr lang="fi-FI" b="1" dirty="0" smtClean="0"/>
              <a:t> </a:t>
            </a:r>
            <a:r>
              <a:rPr lang="fi-FI" b="1" dirty="0" err="1" smtClean="0"/>
              <a:t>behov</a:t>
            </a:r>
            <a:r>
              <a:rPr lang="fi-FI" b="1" dirty="0" smtClean="0"/>
              <a:t> </a:t>
            </a:r>
            <a:endParaRPr lang="fi-FI" b="1" dirty="0"/>
          </a:p>
          <a:p>
            <a:r>
              <a:rPr lang="fi-FI" dirty="0" err="1" smtClean="0"/>
              <a:t>Gallringsprocessen</a:t>
            </a:r>
            <a:r>
              <a:rPr lang="fi-FI" dirty="0" smtClean="0"/>
              <a:t> </a:t>
            </a:r>
            <a:r>
              <a:rPr lang="fi-FI" dirty="0" err="1" smtClean="0"/>
              <a:t>blir</a:t>
            </a:r>
            <a:r>
              <a:rPr lang="fi-FI" dirty="0" smtClean="0"/>
              <a:t> </a:t>
            </a:r>
            <a:r>
              <a:rPr lang="fi-FI" dirty="0" err="1" smtClean="0"/>
              <a:t>effektivare</a:t>
            </a:r>
            <a:r>
              <a:rPr lang="fi-FI" dirty="0" smtClean="0"/>
              <a:t>, </a:t>
            </a:r>
            <a:r>
              <a:rPr lang="fi-FI" dirty="0" err="1" smtClean="0"/>
              <a:t>då</a:t>
            </a:r>
            <a:r>
              <a:rPr lang="fi-FI" dirty="0" smtClean="0"/>
              <a:t> det </a:t>
            </a: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nödvändigt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i </a:t>
            </a:r>
            <a:r>
              <a:rPr lang="fi-FI" dirty="0" err="1" smtClean="0"/>
              <a:t>detalj</a:t>
            </a:r>
            <a:r>
              <a:rPr lang="fi-FI" dirty="0" smtClean="0"/>
              <a:t> </a:t>
            </a:r>
            <a:r>
              <a:rPr lang="fi-FI" dirty="0" err="1" smtClean="0"/>
              <a:t>studera</a:t>
            </a:r>
            <a:r>
              <a:rPr lang="fi-FI" dirty="0" smtClean="0"/>
              <a:t> </a:t>
            </a:r>
            <a:r>
              <a:rPr lang="fi-FI" dirty="0" err="1" smtClean="0"/>
              <a:t>informationsinnehållet</a:t>
            </a:r>
            <a:r>
              <a:rPr lang="fi-FI" dirty="0" smtClean="0"/>
              <a:t> i alla </a:t>
            </a:r>
            <a:r>
              <a:rPr lang="fi-FI" dirty="0" err="1" smtClean="0"/>
              <a:t>datasystem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handlingar</a:t>
            </a:r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1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Gallringsstrategin</a:t>
            </a:r>
            <a:r>
              <a:rPr lang="fi-FI" dirty="0"/>
              <a:t> 2012 </a:t>
            </a:r>
            <a:r>
              <a:rPr lang="fi-FI" dirty="0" smtClean="0"/>
              <a:t>(6)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063751"/>
            <a:ext cx="8229600" cy="4029545"/>
          </a:xfrm>
        </p:spPr>
        <p:txBody>
          <a:bodyPr>
            <a:normAutofit fontScale="85000" lnSpcReduction="20000"/>
          </a:bodyPr>
          <a:lstStyle/>
          <a:p>
            <a:endParaRPr lang="fi-FI" dirty="0"/>
          </a:p>
          <a:p>
            <a:r>
              <a:rPr lang="fi-FI" dirty="0" err="1" smtClean="0"/>
              <a:t>Även</a:t>
            </a:r>
            <a:r>
              <a:rPr lang="fi-FI" dirty="0" smtClean="0"/>
              <a:t> </a:t>
            </a:r>
            <a:r>
              <a:rPr lang="fi-FI" dirty="0" err="1" smtClean="0"/>
              <a:t>handlingarnas/dokumentinformationens</a:t>
            </a:r>
            <a:r>
              <a:rPr lang="fi-FI" dirty="0" smtClean="0"/>
              <a:t> </a:t>
            </a:r>
            <a:r>
              <a:rPr lang="fi-FI" b="1" dirty="0" err="1" smtClean="0"/>
              <a:t>informationsvärde</a:t>
            </a:r>
            <a:r>
              <a:rPr lang="fi-FI" dirty="0" smtClean="0"/>
              <a:t> </a:t>
            </a:r>
            <a:r>
              <a:rPr lang="fi-FI" dirty="0" err="1" smtClean="0"/>
              <a:t>måste</a:t>
            </a:r>
            <a:r>
              <a:rPr lang="fi-FI" dirty="0" smtClean="0"/>
              <a:t> </a:t>
            </a:r>
            <a:r>
              <a:rPr lang="fi-FI" dirty="0" err="1" smtClean="0"/>
              <a:t>beaktas</a:t>
            </a:r>
            <a:endParaRPr lang="fi-FI" dirty="0"/>
          </a:p>
          <a:p>
            <a:r>
              <a:rPr lang="fi-FI" dirty="0" err="1" smtClean="0"/>
              <a:t>Utöver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dokumenterar</a:t>
            </a:r>
            <a:r>
              <a:rPr lang="fi-FI" dirty="0" smtClean="0"/>
              <a:t> </a:t>
            </a:r>
            <a:r>
              <a:rPr lang="fi-FI" dirty="0" err="1" smtClean="0"/>
              <a:t>organisationens</a:t>
            </a:r>
            <a:r>
              <a:rPr lang="fi-FI" dirty="0" smtClean="0"/>
              <a:t> </a:t>
            </a:r>
            <a:r>
              <a:rPr lang="fi-FI" dirty="0" err="1" smtClean="0"/>
              <a:t>egen</a:t>
            </a:r>
            <a:r>
              <a:rPr lang="fi-FI" dirty="0" smtClean="0"/>
              <a:t> </a:t>
            </a:r>
            <a:r>
              <a:rPr lang="fi-FI" dirty="0" err="1" smtClean="0"/>
              <a:t>verksamhet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kriterier</a:t>
            </a:r>
            <a:r>
              <a:rPr lang="fi-FI" dirty="0" smtClean="0"/>
              <a:t> </a:t>
            </a:r>
            <a:r>
              <a:rPr lang="fi-FI" dirty="0" err="1" smtClean="0"/>
              <a:t>också</a:t>
            </a:r>
            <a:r>
              <a:rPr lang="fi-FI" dirty="0" smtClean="0"/>
              <a:t> </a:t>
            </a:r>
            <a:r>
              <a:rPr lang="fi-FI" dirty="0" err="1" smtClean="0"/>
              <a:t>dokumentinformationens</a:t>
            </a:r>
            <a:r>
              <a:rPr lang="fi-FI" dirty="0" smtClean="0"/>
              <a:t> </a:t>
            </a:r>
            <a:r>
              <a:rPr lang="fi-FI" dirty="0" err="1" smtClean="0"/>
              <a:t>betydelse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dokumentation</a:t>
            </a:r>
            <a:r>
              <a:rPr lang="fi-FI" dirty="0" smtClean="0"/>
              <a:t> av </a:t>
            </a:r>
            <a:r>
              <a:rPr lang="fi-FI" dirty="0" err="1" smtClean="0"/>
              <a:t>samhället</a:t>
            </a:r>
            <a:r>
              <a:rPr lang="fi-FI" dirty="0" smtClean="0"/>
              <a:t>, </a:t>
            </a:r>
            <a:r>
              <a:rPr lang="fi-FI" dirty="0" err="1" smtClean="0"/>
              <a:t>samhälleliga</a:t>
            </a:r>
            <a:r>
              <a:rPr lang="fi-FI" dirty="0" smtClean="0"/>
              <a:t> </a:t>
            </a:r>
            <a:r>
              <a:rPr lang="fi-FI" dirty="0" err="1" smtClean="0"/>
              <a:t>processer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fenomen</a:t>
            </a:r>
            <a:r>
              <a:rPr lang="fi-FI" dirty="0" smtClean="0"/>
              <a:t> i </a:t>
            </a:r>
            <a:r>
              <a:rPr lang="fi-FI" dirty="0" err="1" smtClean="0"/>
              <a:t>allmänhet</a:t>
            </a:r>
            <a:r>
              <a:rPr lang="fi-FI" dirty="0" smtClean="0"/>
              <a:t> </a:t>
            </a:r>
            <a:endParaRPr lang="fi-FI" dirty="0"/>
          </a:p>
          <a:p>
            <a:r>
              <a:rPr lang="fi-FI" dirty="0" err="1" smtClean="0"/>
              <a:t>Målsättningen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hela </a:t>
            </a:r>
            <a:r>
              <a:rPr lang="fi-FI" dirty="0" err="1" smtClean="0"/>
              <a:t>samhället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dess</a:t>
            </a:r>
            <a:r>
              <a:rPr lang="fi-FI" dirty="0" smtClean="0"/>
              <a:t> </a:t>
            </a:r>
            <a:r>
              <a:rPr lang="fi-FI" dirty="0" err="1" smtClean="0"/>
              <a:t>utveckling</a:t>
            </a:r>
            <a:r>
              <a:rPr lang="fi-FI" dirty="0" smtClean="0"/>
              <a:t> </a:t>
            </a:r>
            <a:r>
              <a:rPr lang="fi-FI" dirty="0" err="1" smtClean="0"/>
              <a:t>dokumenteras</a:t>
            </a:r>
            <a:r>
              <a:rPr lang="fi-FI" dirty="0" smtClean="0"/>
              <a:t> i </a:t>
            </a:r>
            <a:r>
              <a:rPr lang="fi-FI" dirty="0" err="1" smtClean="0"/>
              <a:t>varaktigt</a:t>
            </a:r>
            <a:r>
              <a:rPr lang="fi-FI" dirty="0" smtClean="0"/>
              <a:t> </a:t>
            </a:r>
            <a:r>
              <a:rPr lang="fi-FI" dirty="0" err="1" smtClean="0"/>
              <a:t>bevarad</a:t>
            </a:r>
            <a:r>
              <a:rPr lang="fi-FI" dirty="0" smtClean="0"/>
              <a:t> </a:t>
            </a:r>
            <a:r>
              <a:rPr lang="fi-FI" dirty="0" err="1" smtClean="0"/>
              <a:t>dokumentinformation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samma</a:t>
            </a:r>
            <a:r>
              <a:rPr lang="fi-FI" dirty="0" smtClean="0"/>
              <a:t> </a:t>
            </a:r>
            <a:r>
              <a:rPr lang="fi-FI" dirty="0" err="1" smtClean="0"/>
              <a:t>intensitet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representativitet</a:t>
            </a:r>
            <a:r>
              <a:rPr lang="fi-FI" dirty="0" smtClean="0"/>
              <a:t>. 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857B-FE13-434A-BF63-EAFC18DA1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3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kistolaitos">
      <a:dk1>
        <a:sysClr val="windowText" lastClr="000000"/>
      </a:dk1>
      <a:lt1>
        <a:sysClr val="window" lastClr="FFFFFF"/>
      </a:lt1>
      <a:dk2>
        <a:srgbClr val="313231"/>
      </a:dk2>
      <a:lt2>
        <a:srgbClr val="DDDEDD"/>
      </a:lt2>
      <a:accent1>
        <a:srgbClr val="5496AF"/>
      </a:accent1>
      <a:accent2>
        <a:srgbClr val="93002A"/>
      </a:accent2>
      <a:accent3>
        <a:srgbClr val="B75555"/>
      </a:accent3>
      <a:accent4>
        <a:srgbClr val="88326D"/>
      </a:accent4>
      <a:accent5>
        <a:srgbClr val="AA6E96"/>
      </a:accent5>
      <a:accent6>
        <a:srgbClr val="4291A0"/>
      </a:accent6>
      <a:hlink>
        <a:srgbClr val="4291A1"/>
      </a:hlink>
      <a:folHlink>
        <a:srgbClr val="93002A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1024</Words>
  <Application>Microsoft Office PowerPoint</Application>
  <PresentationFormat>Näytössä katseltava diaesitys (4:3)</PresentationFormat>
  <Paragraphs>116</Paragraphs>
  <Slides>13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 Theme</vt:lpstr>
      <vt:lpstr>Bevarande och gallring i Finland 2016</vt:lpstr>
      <vt:lpstr>Arkivverket blir Riksarkivet</vt:lpstr>
      <vt:lpstr>Riksarkivets strategi 2020</vt:lpstr>
      <vt:lpstr>Gallringsstrategin 2012 (1)</vt:lpstr>
      <vt:lpstr>Gallringsstrategin 2012 (2)</vt:lpstr>
      <vt:lpstr>Gallringsstrategin 2012 (3)</vt:lpstr>
      <vt:lpstr>Gallringsstrategin 2012 (4)</vt:lpstr>
      <vt:lpstr>Gallringsstrategin 2012 (5)</vt:lpstr>
      <vt:lpstr>Gallringsstrategin 2012 (6)</vt:lpstr>
      <vt:lpstr>Gallringsbeslut år 2015</vt:lpstr>
      <vt:lpstr>SÄHKE2 och utvecklingsprojekt inom dokumenthantering</vt:lpstr>
      <vt:lpstr>JHS 191  - informationsstyrningsplan</vt:lpstr>
      <vt:lpstr>PowerPoint-esitys</vt:lpstr>
    </vt:vector>
  </TitlesOfParts>
  <Company>Kansallisarkisto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Kansallisarkiston strategia 2020 ja muuta ajankohtaista</dc:title>
  <dc:creator>nee</dc:creator>
  <cp:lastModifiedBy>vpu</cp:lastModifiedBy>
  <cp:revision>56</cp:revision>
  <dcterms:created xsi:type="dcterms:W3CDTF">2016-05-16T10:26:28Z</dcterms:created>
  <dcterms:modified xsi:type="dcterms:W3CDTF">2016-09-26T06:41:02Z</dcterms:modified>
</cp:coreProperties>
</file>